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495_63149E18.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147376546" r:id="rId3"/>
    <p:sldId id="260" r:id="rId4"/>
    <p:sldId id="9365" r:id="rId5"/>
    <p:sldId id="2147376547" r:id="rId6"/>
    <p:sldId id="262" r:id="rId7"/>
    <p:sldId id="353" r:id="rId8"/>
    <p:sldId id="355" r:id="rId9"/>
    <p:sldId id="354" r:id="rId10"/>
    <p:sldId id="360" r:id="rId11"/>
    <p:sldId id="359" r:id="rId12"/>
    <p:sldId id="361" r:id="rId13"/>
    <p:sldId id="2147376557" r:id="rId14"/>
    <p:sldId id="261" r:id="rId15"/>
    <p:sldId id="2147376556" r:id="rId16"/>
    <p:sldId id="2147376555" r:id="rId17"/>
    <p:sldId id="2147376548" r:id="rId18"/>
    <p:sldId id="2147376550" r:id="rId19"/>
    <p:sldId id="2147376551" r:id="rId20"/>
    <p:sldId id="2147376554" r:id="rId21"/>
    <p:sldId id="2147376549" r:id="rId22"/>
    <p:sldId id="349" r:id="rId23"/>
    <p:sldId id="259" r:id="rId24"/>
    <p:sldId id="263" r:id="rId25"/>
    <p:sldId id="264" r:id="rId26"/>
    <p:sldId id="265" r:id="rId27"/>
  </p:sldIdLst>
  <p:sldSz cx="18288000" cy="10287000"/>
  <p:notesSz cx="6858000" cy="9144000"/>
  <p:embeddedFontLst>
    <p:embeddedFont>
      <p:font typeface="Arial Black" panose="020B0A04020102020204" pitchFamily="34" charset="0"/>
      <p:bold r:id="rId29"/>
    </p:embeddedFont>
    <p:embeddedFont>
      <p:font typeface="Arial Nova" panose="020B0504020202020204" pitchFamily="34" charset="0"/>
      <p:regular r:id="rId30"/>
      <p:bold r:id="rId31"/>
      <p:italic r:id="rId32"/>
      <p:boldItalic r:id="rId33"/>
    </p:embeddedFont>
    <p:embeddedFont>
      <p:font typeface="Arim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Montserrat" panose="00000500000000000000" pitchFamily="2" charset="0"/>
      <p:regular r:id="rId46"/>
      <p:bold r:id="rId47"/>
      <p:italic r:id="rId48"/>
      <p:boldItalic r:id="rId49"/>
    </p:embeddedFont>
    <p:embeddedFont>
      <p:font typeface="Montserrat SemiBold" panose="00000700000000000000" pitchFamily="2" charset="0"/>
      <p:regular r:id="rId50"/>
      <p:bold r:id="rId51"/>
      <p:italic r:id="rId52"/>
      <p:boldItalic r:id="rId53"/>
    </p:embeddedFont>
    <p:embeddedFont>
      <p:font typeface="Open Sans Medium" panose="020B0604020202020204" charset="0"/>
      <p:regular r:id="rId54"/>
      <p:bold r:id="rId55"/>
      <p:italic r:id="rId56"/>
      <p:boldItalic r:id="rId57"/>
    </p:embeddedFont>
    <p:embeddedFont>
      <p:font typeface="Segoe UI" panose="020B0502040204020203"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6SwXdcEDd+VyEM7Tkb0EKpzp9d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CF7127-2CAB-81BD-0466-618B65A8278D}" name="gumilang, deni GIZ ID" initials="gdGI" userId="gumilang, deni GIZ ID" providerId="None"/>
  <p188:author id="{598EC372-91F2-DEA5-7B3E-8424F76B20AE}" name=", Iqbal" initials=",I" userId="S::iqbal_iesr.or.id#ext#@gizonline.onmicrosoft.com::3fe72ec6-a40e-442d-ab53-2c709d8c0b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4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1.fntdata"/></Relationships>
</file>

<file path=ppt/comments/modernComment_2495_63149E18.xml><?xml version="1.0" encoding="utf-8"?>
<p188:cmLst xmlns:a="http://schemas.openxmlformats.org/drawingml/2006/main" xmlns:r="http://schemas.openxmlformats.org/officeDocument/2006/relationships" xmlns:p188="http://schemas.microsoft.com/office/powerpoint/2018/8/main">
  <p188:cm id="{2D566AD0-0D30-44A7-85D7-4FE00093BF43}" authorId="{DDCF7127-2CAB-81BD-0466-618B65A8278D}" created="2022-07-21T09:56:58.855">
    <pc:sldMkLst xmlns:pc="http://schemas.microsoft.com/office/powerpoint/2013/main/command">
      <pc:docMk/>
      <pc:sldMk cId="1662295576" sldId="9365"/>
    </pc:sldMkLst>
    <p188:txBody>
      <a:bodyPr/>
      <a:lstStyle/>
      <a:p>
        <a:r>
          <a:rPr lang="en-ID"/>
          <a:t>enthusiastic support for the country in the context of energy transition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F1E70-D379-4C51-AE09-D2B7A08E410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ID"/>
        </a:p>
      </dgm:t>
    </dgm:pt>
    <dgm:pt modelId="{BF2C181D-23AB-4DD5-B963-2D020AF65598}">
      <dgm:prSet phldrT="[Text]"/>
      <dgm:spPr/>
      <dgm:t>
        <a:bodyPr/>
        <a:lstStyle/>
        <a:p>
          <a:pPr>
            <a:buClrTx/>
            <a:buSzTx/>
            <a:buFontTx/>
            <a:buAutoNum type="arabicPeriod"/>
          </a:pPr>
          <a:r>
            <a:rPr kumimoji="0" lang="en-US" b="0" i="0" u="none" strike="noStrike" cap="none" spc="0" normalizeH="0" baseline="0" noProof="0" dirty="0">
              <a:ln/>
              <a:effectLst/>
              <a:uLnTx/>
              <a:uFillTx/>
              <a:latin typeface="Arial Nova" panose="020B0504020202020204" pitchFamily="34" charset="0"/>
              <a:ea typeface="+mj-ea"/>
              <a:cs typeface="+mj-cs"/>
            </a:rPr>
            <a:t>Improving Clean Energy Target Clarity &amp; Policy Coherence</a:t>
          </a:r>
          <a:endParaRPr lang="en-ID" dirty="0"/>
        </a:p>
      </dgm:t>
    </dgm:pt>
    <dgm:pt modelId="{13B93B46-68E6-4D8F-B39F-F9A3AB825007}" type="parTrans" cxnId="{C2657877-C4D4-4119-A2DB-5622AB69C9D8}">
      <dgm:prSet/>
      <dgm:spPr/>
      <dgm:t>
        <a:bodyPr/>
        <a:lstStyle/>
        <a:p>
          <a:endParaRPr lang="en-ID"/>
        </a:p>
      </dgm:t>
    </dgm:pt>
    <dgm:pt modelId="{F5453615-7941-4254-9D6E-1036BBA532C6}" type="sibTrans" cxnId="{C2657877-C4D4-4119-A2DB-5622AB69C9D8}">
      <dgm:prSet/>
      <dgm:spPr/>
      <dgm:t>
        <a:bodyPr/>
        <a:lstStyle/>
        <a:p>
          <a:endParaRPr lang="en-ID"/>
        </a:p>
      </dgm:t>
    </dgm:pt>
    <dgm:pt modelId="{C201CBF1-37AF-4767-9D62-F5A08524D53C}">
      <dgm:prSet phldrT="[Text]"/>
      <dgm:spPr/>
      <dgm:t>
        <a:bodyPr/>
        <a:lstStyle/>
        <a:p>
          <a:pPr>
            <a:buClrTx/>
            <a:buSzTx/>
            <a:buFontTx/>
            <a:buAutoNum type="arabicPeriod"/>
          </a:pPr>
          <a:r>
            <a:rPr kumimoji="0" lang="en-US" b="0" i="0" u="none" strike="noStrike" cap="none" spc="0" normalizeH="0" baseline="0" noProof="0">
              <a:ln/>
              <a:effectLst/>
              <a:uLnTx/>
              <a:uFillTx/>
              <a:latin typeface="Arial Nova" panose="020B0504020202020204" pitchFamily="34" charset="0"/>
              <a:ea typeface="+mj-ea"/>
              <a:cs typeface="+mj-cs"/>
            </a:rPr>
            <a:t>Reforming Pricing &amp; Subsidy Policies</a:t>
          </a:r>
          <a:endParaRPr lang="en-ID" dirty="0"/>
        </a:p>
      </dgm:t>
    </dgm:pt>
    <dgm:pt modelId="{491D5A78-B217-4238-B6BC-362CC44BEDD4}" type="parTrans" cxnId="{2908EC67-3691-4D70-9923-096A8FC9A403}">
      <dgm:prSet/>
      <dgm:spPr/>
      <dgm:t>
        <a:bodyPr/>
        <a:lstStyle/>
        <a:p>
          <a:endParaRPr lang="en-ID"/>
        </a:p>
      </dgm:t>
    </dgm:pt>
    <dgm:pt modelId="{F3B1BDBF-C2B8-49F1-B95C-AAD065C27BB4}" type="sibTrans" cxnId="{2908EC67-3691-4D70-9923-096A8FC9A403}">
      <dgm:prSet/>
      <dgm:spPr/>
      <dgm:t>
        <a:bodyPr/>
        <a:lstStyle/>
        <a:p>
          <a:endParaRPr lang="en-ID"/>
        </a:p>
      </dgm:t>
    </dgm:pt>
    <dgm:pt modelId="{C664D260-09F5-4075-BACC-65E362A63D78}">
      <dgm:prSet phldrT="[Text]"/>
      <dgm:spPr/>
      <dgm:t>
        <a:bodyPr/>
        <a:lstStyle/>
        <a:p>
          <a:pPr>
            <a:buClrTx/>
            <a:buSzTx/>
            <a:buFontTx/>
            <a:buAutoNum type="arabicPeriod"/>
          </a:pPr>
          <a:r>
            <a:rPr lang="en-US">
              <a:latin typeface="Arial Nova" panose="020B0504020202020204" pitchFamily="34" charset="0"/>
            </a:rPr>
            <a:t>Increasing Project Risk Management by Providing Ratings &amp; Technical Support</a:t>
          </a:r>
          <a:endParaRPr lang="en-ID" dirty="0"/>
        </a:p>
      </dgm:t>
    </dgm:pt>
    <dgm:pt modelId="{B656FA55-4B74-449C-BA3A-EC523562AEE7}" type="parTrans" cxnId="{1170636C-AE55-4163-A85A-8B50589B0DB1}">
      <dgm:prSet/>
      <dgm:spPr/>
      <dgm:t>
        <a:bodyPr/>
        <a:lstStyle/>
        <a:p>
          <a:endParaRPr lang="en-ID"/>
        </a:p>
      </dgm:t>
    </dgm:pt>
    <dgm:pt modelId="{DBFAF0CE-CB24-4EA8-A3C7-9886D2AEAA0F}" type="sibTrans" cxnId="{1170636C-AE55-4163-A85A-8B50589B0DB1}">
      <dgm:prSet/>
      <dgm:spPr/>
      <dgm:t>
        <a:bodyPr/>
        <a:lstStyle/>
        <a:p>
          <a:endParaRPr lang="en-ID"/>
        </a:p>
      </dgm:t>
    </dgm:pt>
    <dgm:pt modelId="{D67059D2-09A7-4B51-A53A-8AE276474984}">
      <dgm:prSet phldrT="[Text]"/>
      <dgm:spPr/>
      <dgm:t>
        <a:bodyPr/>
        <a:lstStyle/>
        <a:p>
          <a:pPr>
            <a:buClrTx/>
            <a:buSzTx/>
            <a:buFontTx/>
            <a:buAutoNum type="arabicPeriod"/>
          </a:pPr>
          <a:r>
            <a:rPr kumimoji="0" lang="en-US" b="0" i="0" u="none" strike="noStrike" cap="none" spc="0" normalizeH="0" baseline="0" noProof="0" dirty="0">
              <a:ln/>
              <a:effectLst/>
              <a:uLnTx/>
              <a:uFillTx/>
              <a:latin typeface="Arial Nova" panose="020B0504020202020204" pitchFamily="34" charset="0"/>
              <a:ea typeface="+mj-ea"/>
              <a:cs typeface="+mj-cs"/>
            </a:rPr>
            <a:t>Increasing Project Feasibility &amp; Credibility by Facilitating Research, Project Development and Capacity Building</a:t>
          </a:r>
          <a:endParaRPr lang="en-ID" dirty="0"/>
        </a:p>
      </dgm:t>
    </dgm:pt>
    <dgm:pt modelId="{F33B5B4D-6CF0-4A73-AC70-2199B8B1EA17}" type="parTrans" cxnId="{8FD70F61-96C0-47AF-B4AF-5B97E42BE627}">
      <dgm:prSet/>
      <dgm:spPr/>
      <dgm:t>
        <a:bodyPr/>
        <a:lstStyle/>
        <a:p>
          <a:endParaRPr lang="en-ID"/>
        </a:p>
      </dgm:t>
    </dgm:pt>
    <dgm:pt modelId="{6BB9125E-95F5-405C-80CC-6559E847BFFF}" type="sibTrans" cxnId="{8FD70F61-96C0-47AF-B4AF-5B97E42BE627}">
      <dgm:prSet/>
      <dgm:spPr/>
      <dgm:t>
        <a:bodyPr/>
        <a:lstStyle/>
        <a:p>
          <a:endParaRPr lang="en-ID"/>
        </a:p>
      </dgm:t>
    </dgm:pt>
    <dgm:pt modelId="{3C7C3ABF-FD9D-468B-8456-F73537D842C8}">
      <dgm:prSet phldrT="[Text]"/>
      <dgm:spPr/>
      <dgm:t>
        <a:bodyPr/>
        <a:lstStyle/>
        <a:p>
          <a:pPr>
            <a:buClrTx/>
            <a:buSzTx/>
            <a:buFontTx/>
            <a:buAutoNum type="arabicPeriod"/>
          </a:pPr>
          <a:r>
            <a:rPr lang="en-US">
              <a:latin typeface="Arial Nova" panose="020B0504020202020204" pitchFamily="34" charset="0"/>
            </a:rPr>
            <a:t>Creating Effective and Efficient Permit &amp; Procurement Process</a:t>
          </a:r>
          <a:endParaRPr lang="en-ID" dirty="0"/>
        </a:p>
      </dgm:t>
    </dgm:pt>
    <dgm:pt modelId="{1286322E-25FC-46E4-B453-554C78E9574A}" type="parTrans" cxnId="{E93FCCA5-86A6-41FA-9B59-A78785E5CD42}">
      <dgm:prSet/>
      <dgm:spPr/>
      <dgm:t>
        <a:bodyPr/>
        <a:lstStyle/>
        <a:p>
          <a:endParaRPr lang="en-ID"/>
        </a:p>
      </dgm:t>
    </dgm:pt>
    <dgm:pt modelId="{6A138A80-FBB6-4AFF-BA0A-BCEDAB848E6D}" type="sibTrans" cxnId="{E93FCCA5-86A6-41FA-9B59-A78785E5CD42}">
      <dgm:prSet/>
      <dgm:spPr/>
      <dgm:t>
        <a:bodyPr/>
        <a:lstStyle/>
        <a:p>
          <a:endParaRPr lang="en-ID"/>
        </a:p>
      </dgm:t>
    </dgm:pt>
    <dgm:pt modelId="{4DC9DBCF-DCE4-4C35-B7CB-27BD7A51B435}" type="pres">
      <dgm:prSet presAssocID="{E7EF1E70-D379-4C51-AE09-D2B7A08E410A}" presName="Name0" presStyleCnt="0">
        <dgm:presLayoutVars>
          <dgm:chMax val="7"/>
          <dgm:chPref val="7"/>
          <dgm:dir/>
        </dgm:presLayoutVars>
      </dgm:prSet>
      <dgm:spPr/>
    </dgm:pt>
    <dgm:pt modelId="{7A66FA5B-C159-4240-8E2B-BA61FD866934}" type="pres">
      <dgm:prSet presAssocID="{E7EF1E70-D379-4C51-AE09-D2B7A08E410A}" presName="Name1" presStyleCnt="0"/>
      <dgm:spPr/>
    </dgm:pt>
    <dgm:pt modelId="{43C490CA-058B-49AC-AEC4-B70E6B8BD294}" type="pres">
      <dgm:prSet presAssocID="{E7EF1E70-D379-4C51-AE09-D2B7A08E410A}" presName="cycle" presStyleCnt="0"/>
      <dgm:spPr/>
    </dgm:pt>
    <dgm:pt modelId="{20FEA1C2-D9B1-4434-BC5B-20B4E215CDA0}" type="pres">
      <dgm:prSet presAssocID="{E7EF1E70-D379-4C51-AE09-D2B7A08E410A}" presName="srcNode" presStyleLbl="node1" presStyleIdx="0" presStyleCnt="5"/>
      <dgm:spPr/>
    </dgm:pt>
    <dgm:pt modelId="{375CCABD-08E0-430B-8DFA-EDA93485D231}" type="pres">
      <dgm:prSet presAssocID="{E7EF1E70-D379-4C51-AE09-D2B7A08E410A}" presName="conn" presStyleLbl="parChTrans1D2" presStyleIdx="0" presStyleCnt="1"/>
      <dgm:spPr/>
    </dgm:pt>
    <dgm:pt modelId="{FABC7C28-4F6A-4F18-8F12-D03681F4FA93}" type="pres">
      <dgm:prSet presAssocID="{E7EF1E70-D379-4C51-AE09-D2B7A08E410A}" presName="extraNode" presStyleLbl="node1" presStyleIdx="0" presStyleCnt="5"/>
      <dgm:spPr/>
    </dgm:pt>
    <dgm:pt modelId="{41E7FE0C-8FA2-4A7D-BA74-C7A8844F1431}" type="pres">
      <dgm:prSet presAssocID="{E7EF1E70-D379-4C51-AE09-D2B7A08E410A}" presName="dstNode" presStyleLbl="node1" presStyleIdx="0" presStyleCnt="5"/>
      <dgm:spPr/>
    </dgm:pt>
    <dgm:pt modelId="{E2E8F82A-096C-4294-AD94-26FB26976CF3}" type="pres">
      <dgm:prSet presAssocID="{BF2C181D-23AB-4DD5-B963-2D020AF65598}" presName="text_1" presStyleLbl="node1" presStyleIdx="0" presStyleCnt="5">
        <dgm:presLayoutVars>
          <dgm:bulletEnabled val="1"/>
        </dgm:presLayoutVars>
      </dgm:prSet>
      <dgm:spPr/>
    </dgm:pt>
    <dgm:pt modelId="{D6F0CCC4-E899-4F99-BEB8-0F6CDDB38A60}" type="pres">
      <dgm:prSet presAssocID="{BF2C181D-23AB-4DD5-B963-2D020AF65598}" presName="accent_1" presStyleCnt="0"/>
      <dgm:spPr/>
    </dgm:pt>
    <dgm:pt modelId="{B1170DF2-E324-442B-9A1B-0D259791E8E5}" type="pres">
      <dgm:prSet presAssocID="{BF2C181D-23AB-4DD5-B963-2D020AF65598}" presName="accentRepeatNode" presStyleLbl="solidFgAcc1" presStyleIdx="0" presStyleCnt="5"/>
      <dgm:spPr/>
    </dgm:pt>
    <dgm:pt modelId="{0B2584BF-3B63-4D64-AFCF-3519C1970928}" type="pres">
      <dgm:prSet presAssocID="{C201CBF1-37AF-4767-9D62-F5A08524D53C}" presName="text_2" presStyleLbl="node1" presStyleIdx="1" presStyleCnt="5">
        <dgm:presLayoutVars>
          <dgm:bulletEnabled val="1"/>
        </dgm:presLayoutVars>
      </dgm:prSet>
      <dgm:spPr/>
    </dgm:pt>
    <dgm:pt modelId="{6D6F7473-8700-4792-B21C-FBCEF4EDD280}" type="pres">
      <dgm:prSet presAssocID="{C201CBF1-37AF-4767-9D62-F5A08524D53C}" presName="accent_2" presStyleCnt="0"/>
      <dgm:spPr/>
    </dgm:pt>
    <dgm:pt modelId="{B9DDA842-46CC-4496-859E-BE4AB9A745B9}" type="pres">
      <dgm:prSet presAssocID="{C201CBF1-37AF-4767-9D62-F5A08524D53C}" presName="accentRepeatNode" presStyleLbl="solidFgAcc1" presStyleIdx="1" presStyleCnt="5"/>
      <dgm:spPr/>
    </dgm:pt>
    <dgm:pt modelId="{06BEEAF5-7921-4569-954D-E073896129ED}" type="pres">
      <dgm:prSet presAssocID="{C664D260-09F5-4075-BACC-65E362A63D78}" presName="text_3" presStyleLbl="node1" presStyleIdx="2" presStyleCnt="5">
        <dgm:presLayoutVars>
          <dgm:bulletEnabled val="1"/>
        </dgm:presLayoutVars>
      </dgm:prSet>
      <dgm:spPr/>
    </dgm:pt>
    <dgm:pt modelId="{FAAFF277-B1ED-4AB2-83B1-984048A55749}" type="pres">
      <dgm:prSet presAssocID="{C664D260-09F5-4075-BACC-65E362A63D78}" presName="accent_3" presStyleCnt="0"/>
      <dgm:spPr/>
    </dgm:pt>
    <dgm:pt modelId="{3D46E79E-52FF-4D39-8B5F-F7906845A469}" type="pres">
      <dgm:prSet presAssocID="{C664D260-09F5-4075-BACC-65E362A63D78}" presName="accentRepeatNode" presStyleLbl="solidFgAcc1" presStyleIdx="2" presStyleCnt="5"/>
      <dgm:spPr/>
    </dgm:pt>
    <dgm:pt modelId="{0915B364-23D4-4140-B291-0376638CEF40}" type="pres">
      <dgm:prSet presAssocID="{3C7C3ABF-FD9D-468B-8456-F73537D842C8}" presName="text_4" presStyleLbl="node1" presStyleIdx="3" presStyleCnt="5">
        <dgm:presLayoutVars>
          <dgm:bulletEnabled val="1"/>
        </dgm:presLayoutVars>
      </dgm:prSet>
      <dgm:spPr/>
    </dgm:pt>
    <dgm:pt modelId="{7E8D9D1D-D4FA-4305-85F0-B74285E653C8}" type="pres">
      <dgm:prSet presAssocID="{3C7C3ABF-FD9D-468B-8456-F73537D842C8}" presName="accent_4" presStyleCnt="0"/>
      <dgm:spPr/>
    </dgm:pt>
    <dgm:pt modelId="{264FBC8D-E845-4FB9-8B9E-813272BC2D79}" type="pres">
      <dgm:prSet presAssocID="{3C7C3ABF-FD9D-468B-8456-F73537D842C8}" presName="accentRepeatNode" presStyleLbl="solidFgAcc1" presStyleIdx="3" presStyleCnt="5"/>
      <dgm:spPr/>
    </dgm:pt>
    <dgm:pt modelId="{955003E8-AA0C-489E-BFF3-F79FF8F53CEE}" type="pres">
      <dgm:prSet presAssocID="{D67059D2-09A7-4B51-A53A-8AE276474984}" presName="text_5" presStyleLbl="node1" presStyleIdx="4" presStyleCnt="5" custLinFactNeighborX="1185">
        <dgm:presLayoutVars>
          <dgm:bulletEnabled val="1"/>
        </dgm:presLayoutVars>
      </dgm:prSet>
      <dgm:spPr/>
    </dgm:pt>
    <dgm:pt modelId="{E114503F-FEE9-4F8B-BB66-3AB66FCE32AC}" type="pres">
      <dgm:prSet presAssocID="{D67059D2-09A7-4B51-A53A-8AE276474984}" presName="accent_5" presStyleCnt="0"/>
      <dgm:spPr/>
    </dgm:pt>
    <dgm:pt modelId="{E543191C-EA43-411D-B20D-51FEE28A8576}" type="pres">
      <dgm:prSet presAssocID="{D67059D2-09A7-4B51-A53A-8AE276474984}" presName="accentRepeatNode" presStyleLbl="solidFgAcc1" presStyleIdx="4" presStyleCnt="5"/>
      <dgm:spPr/>
    </dgm:pt>
  </dgm:ptLst>
  <dgm:cxnLst>
    <dgm:cxn modelId="{A06AC240-6581-4F10-BD4A-C2FC9924F1BD}" type="presOf" srcId="{C664D260-09F5-4075-BACC-65E362A63D78}" destId="{06BEEAF5-7921-4569-954D-E073896129ED}" srcOrd="0" destOrd="0" presId="urn:microsoft.com/office/officeart/2008/layout/VerticalCurvedList"/>
    <dgm:cxn modelId="{8FD70F61-96C0-47AF-B4AF-5B97E42BE627}" srcId="{E7EF1E70-D379-4C51-AE09-D2B7A08E410A}" destId="{D67059D2-09A7-4B51-A53A-8AE276474984}" srcOrd="4" destOrd="0" parTransId="{F33B5B4D-6CF0-4A73-AC70-2199B8B1EA17}" sibTransId="{6BB9125E-95F5-405C-80CC-6559E847BFFF}"/>
    <dgm:cxn modelId="{2908EC67-3691-4D70-9923-096A8FC9A403}" srcId="{E7EF1E70-D379-4C51-AE09-D2B7A08E410A}" destId="{C201CBF1-37AF-4767-9D62-F5A08524D53C}" srcOrd="1" destOrd="0" parTransId="{491D5A78-B217-4238-B6BC-362CC44BEDD4}" sibTransId="{F3B1BDBF-C2B8-49F1-B95C-AAD065C27BB4}"/>
    <dgm:cxn modelId="{FB011F6B-97AF-4819-954E-3A6EC608C8B5}" type="presOf" srcId="{D67059D2-09A7-4B51-A53A-8AE276474984}" destId="{955003E8-AA0C-489E-BFF3-F79FF8F53CEE}" srcOrd="0" destOrd="0" presId="urn:microsoft.com/office/officeart/2008/layout/VerticalCurvedList"/>
    <dgm:cxn modelId="{1170636C-AE55-4163-A85A-8B50589B0DB1}" srcId="{E7EF1E70-D379-4C51-AE09-D2B7A08E410A}" destId="{C664D260-09F5-4075-BACC-65E362A63D78}" srcOrd="2" destOrd="0" parTransId="{B656FA55-4B74-449C-BA3A-EC523562AEE7}" sibTransId="{DBFAF0CE-CB24-4EA8-A3C7-9886D2AEAA0F}"/>
    <dgm:cxn modelId="{D67F4B6D-A668-425F-B237-E3461650BFE9}" type="presOf" srcId="{F5453615-7941-4254-9D6E-1036BBA532C6}" destId="{375CCABD-08E0-430B-8DFA-EDA93485D231}" srcOrd="0" destOrd="0" presId="urn:microsoft.com/office/officeart/2008/layout/VerticalCurvedList"/>
    <dgm:cxn modelId="{C2657877-C4D4-4119-A2DB-5622AB69C9D8}" srcId="{E7EF1E70-D379-4C51-AE09-D2B7A08E410A}" destId="{BF2C181D-23AB-4DD5-B963-2D020AF65598}" srcOrd="0" destOrd="0" parTransId="{13B93B46-68E6-4D8F-B39F-F9A3AB825007}" sibTransId="{F5453615-7941-4254-9D6E-1036BBA532C6}"/>
    <dgm:cxn modelId="{E93FCCA5-86A6-41FA-9B59-A78785E5CD42}" srcId="{E7EF1E70-D379-4C51-AE09-D2B7A08E410A}" destId="{3C7C3ABF-FD9D-468B-8456-F73537D842C8}" srcOrd="3" destOrd="0" parTransId="{1286322E-25FC-46E4-B453-554C78E9574A}" sibTransId="{6A138A80-FBB6-4AFF-BA0A-BCEDAB848E6D}"/>
    <dgm:cxn modelId="{58F811D6-62F1-4750-8900-7FE8E34A6D85}" type="presOf" srcId="{3C7C3ABF-FD9D-468B-8456-F73537D842C8}" destId="{0915B364-23D4-4140-B291-0376638CEF40}" srcOrd="0" destOrd="0" presId="urn:microsoft.com/office/officeart/2008/layout/VerticalCurvedList"/>
    <dgm:cxn modelId="{AD6789D6-3629-4DBA-A775-9C0DEDA4107D}" type="presOf" srcId="{BF2C181D-23AB-4DD5-B963-2D020AF65598}" destId="{E2E8F82A-096C-4294-AD94-26FB26976CF3}" srcOrd="0" destOrd="0" presId="urn:microsoft.com/office/officeart/2008/layout/VerticalCurvedList"/>
    <dgm:cxn modelId="{A69FC9EA-7911-4CC5-8B14-11EEB22B9714}" type="presOf" srcId="{C201CBF1-37AF-4767-9D62-F5A08524D53C}" destId="{0B2584BF-3B63-4D64-AFCF-3519C1970928}" srcOrd="0" destOrd="0" presId="urn:microsoft.com/office/officeart/2008/layout/VerticalCurvedList"/>
    <dgm:cxn modelId="{1DD1E0F8-ED67-4DF2-9E55-90C6EB9A9023}" type="presOf" srcId="{E7EF1E70-D379-4C51-AE09-D2B7A08E410A}" destId="{4DC9DBCF-DCE4-4C35-B7CB-27BD7A51B435}" srcOrd="0" destOrd="0" presId="urn:microsoft.com/office/officeart/2008/layout/VerticalCurvedList"/>
    <dgm:cxn modelId="{1485B006-EE48-451C-B9A9-744533CD6E2E}" type="presParOf" srcId="{4DC9DBCF-DCE4-4C35-B7CB-27BD7A51B435}" destId="{7A66FA5B-C159-4240-8E2B-BA61FD866934}" srcOrd="0" destOrd="0" presId="urn:microsoft.com/office/officeart/2008/layout/VerticalCurvedList"/>
    <dgm:cxn modelId="{3E8D8802-9D1F-4A18-A960-87DFA3B98CA1}" type="presParOf" srcId="{7A66FA5B-C159-4240-8E2B-BA61FD866934}" destId="{43C490CA-058B-49AC-AEC4-B70E6B8BD294}" srcOrd="0" destOrd="0" presId="urn:microsoft.com/office/officeart/2008/layout/VerticalCurvedList"/>
    <dgm:cxn modelId="{66D07E42-270D-4B06-8FD0-AD9F590B95D0}" type="presParOf" srcId="{43C490CA-058B-49AC-AEC4-B70E6B8BD294}" destId="{20FEA1C2-D9B1-4434-BC5B-20B4E215CDA0}" srcOrd="0" destOrd="0" presId="urn:microsoft.com/office/officeart/2008/layout/VerticalCurvedList"/>
    <dgm:cxn modelId="{0F1D9507-5605-45FF-8684-70116E100A7D}" type="presParOf" srcId="{43C490CA-058B-49AC-AEC4-B70E6B8BD294}" destId="{375CCABD-08E0-430B-8DFA-EDA93485D231}" srcOrd="1" destOrd="0" presId="urn:microsoft.com/office/officeart/2008/layout/VerticalCurvedList"/>
    <dgm:cxn modelId="{3ED06972-FBEB-4080-8A20-7C64B024489A}" type="presParOf" srcId="{43C490CA-058B-49AC-AEC4-B70E6B8BD294}" destId="{FABC7C28-4F6A-4F18-8F12-D03681F4FA93}" srcOrd="2" destOrd="0" presId="urn:microsoft.com/office/officeart/2008/layout/VerticalCurvedList"/>
    <dgm:cxn modelId="{8CB0EA25-E6B9-4285-BAFF-E1C3C9D99C49}" type="presParOf" srcId="{43C490CA-058B-49AC-AEC4-B70E6B8BD294}" destId="{41E7FE0C-8FA2-4A7D-BA74-C7A8844F1431}" srcOrd="3" destOrd="0" presId="urn:microsoft.com/office/officeart/2008/layout/VerticalCurvedList"/>
    <dgm:cxn modelId="{BF60B597-F22E-4D8E-B382-412A2A3A0F3F}" type="presParOf" srcId="{7A66FA5B-C159-4240-8E2B-BA61FD866934}" destId="{E2E8F82A-096C-4294-AD94-26FB26976CF3}" srcOrd="1" destOrd="0" presId="urn:microsoft.com/office/officeart/2008/layout/VerticalCurvedList"/>
    <dgm:cxn modelId="{45D24D34-462F-4640-959A-62615ADEE471}" type="presParOf" srcId="{7A66FA5B-C159-4240-8E2B-BA61FD866934}" destId="{D6F0CCC4-E899-4F99-BEB8-0F6CDDB38A60}" srcOrd="2" destOrd="0" presId="urn:microsoft.com/office/officeart/2008/layout/VerticalCurvedList"/>
    <dgm:cxn modelId="{D8409C64-0F43-4716-B84E-BB4E980A023A}" type="presParOf" srcId="{D6F0CCC4-E899-4F99-BEB8-0F6CDDB38A60}" destId="{B1170DF2-E324-442B-9A1B-0D259791E8E5}" srcOrd="0" destOrd="0" presId="urn:microsoft.com/office/officeart/2008/layout/VerticalCurvedList"/>
    <dgm:cxn modelId="{27065B15-1969-4A4C-9786-979BFD6602C8}" type="presParOf" srcId="{7A66FA5B-C159-4240-8E2B-BA61FD866934}" destId="{0B2584BF-3B63-4D64-AFCF-3519C1970928}" srcOrd="3" destOrd="0" presId="urn:microsoft.com/office/officeart/2008/layout/VerticalCurvedList"/>
    <dgm:cxn modelId="{C53220A3-5763-456F-AC7D-694FEB518775}" type="presParOf" srcId="{7A66FA5B-C159-4240-8E2B-BA61FD866934}" destId="{6D6F7473-8700-4792-B21C-FBCEF4EDD280}" srcOrd="4" destOrd="0" presId="urn:microsoft.com/office/officeart/2008/layout/VerticalCurvedList"/>
    <dgm:cxn modelId="{540A39FA-EE67-4E76-9C61-1DD948DF7B6D}" type="presParOf" srcId="{6D6F7473-8700-4792-B21C-FBCEF4EDD280}" destId="{B9DDA842-46CC-4496-859E-BE4AB9A745B9}" srcOrd="0" destOrd="0" presId="urn:microsoft.com/office/officeart/2008/layout/VerticalCurvedList"/>
    <dgm:cxn modelId="{9E747BAF-C3B3-41BF-8F41-A851F2DD4C27}" type="presParOf" srcId="{7A66FA5B-C159-4240-8E2B-BA61FD866934}" destId="{06BEEAF5-7921-4569-954D-E073896129ED}" srcOrd="5" destOrd="0" presId="urn:microsoft.com/office/officeart/2008/layout/VerticalCurvedList"/>
    <dgm:cxn modelId="{7CC9AEB2-F688-4208-827C-F1ADB66FD7DC}" type="presParOf" srcId="{7A66FA5B-C159-4240-8E2B-BA61FD866934}" destId="{FAAFF277-B1ED-4AB2-83B1-984048A55749}" srcOrd="6" destOrd="0" presId="urn:microsoft.com/office/officeart/2008/layout/VerticalCurvedList"/>
    <dgm:cxn modelId="{D97B112F-7388-458C-96B8-CC0B7A856334}" type="presParOf" srcId="{FAAFF277-B1ED-4AB2-83B1-984048A55749}" destId="{3D46E79E-52FF-4D39-8B5F-F7906845A469}" srcOrd="0" destOrd="0" presId="urn:microsoft.com/office/officeart/2008/layout/VerticalCurvedList"/>
    <dgm:cxn modelId="{5C694812-43C6-4CFF-9856-ECA4B64FE7E9}" type="presParOf" srcId="{7A66FA5B-C159-4240-8E2B-BA61FD866934}" destId="{0915B364-23D4-4140-B291-0376638CEF40}" srcOrd="7" destOrd="0" presId="urn:microsoft.com/office/officeart/2008/layout/VerticalCurvedList"/>
    <dgm:cxn modelId="{5CE8A027-AA39-4EC9-A17A-B4A8C5526288}" type="presParOf" srcId="{7A66FA5B-C159-4240-8E2B-BA61FD866934}" destId="{7E8D9D1D-D4FA-4305-85F0-B74285E653C8}" srcOrd="8" destOrd="0" presId="urn:microsoft.com/office/officeart/2008/layout/VerticalCurvedList"/>
    <dgm:cxn modelId="{9E5CB61E-30D8-4087-AA95-704873A6CD54}" type="presParOf" srcId="{7E8D9D1D-D4FA-4305-85F0-B74285E653C8}" destId="{264FBC8D-E845-4FB9-8B9E-813272BC2D79}" srcOrd="0" destOrd="0" presId="urn:microsoft.com/office/officeart/2008/layout/VerticalCurvedList"/>
    <dgm:cxn modelId="{13674347-75AA-4074-BAA1-976D755BB8CB}" type="presParOf" srcId="{7A66FA5B-C159-4240-8E2B-BA61FD866934}" destId="{955003E8-AA0C-489E-BFF3-F79FF8F53CEE}" srcOrd="9" destOrd="0" presId="urn:microsoft.com/office/officeart/2008/layout/VerticalCurvedList"/>
    <dgm:cxn modelId="{79D5ED9B-9001-4451-A848-1E89C689D902}" type="presParOf" srcId="{7A66FA5B-C159-4240-8E2B-BA61FD866934}" destId="{E114503F-FEE9-4F8B-BB66-3AB66FCE32AC}" srcOrd="10" destOrd="0" presId="urn:microsoft.com/office/officeart/2008/layout/VerticalCurvedList"/>
    <dgm:cxn modelId="{96D0EC4B-5EA1-4545-BDD5-1F111EE46062}" type="presParOf" srcId="{E114503F-FEE9-4F8B-BB66-3AB66FCE32AC}" destId="{E543191C-EA43-411D-B20D-51FEE28A857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12EAC-A15F-419E-840A-F32B85B185E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D"/>
        </a:p>
      </dgm:t>
    </dgm:pt>
    <dgm:pt modelId="{E6C7F62E-AAEF-45B0-8EDA-05BFC47B0319}">
      <dgm:prSet phldrT="[Text]"/>
      <dgm:spPr/>
      <dgm:t>
        <a:bodyPr/>
        <a:lstStyle/>
        <a:p>
          <a:r>
            <a:rPr lang="en-US" dirty="0"/>
            <a:t>Guarantee Provision</a:t>
          </a:r>
          <a:endParaRPr lang="en-ID" dirty="0"/>
        </a:p>
      </dgm:t>
    </dgm:pt>
    <dgm:pt modelId="{2BD458E2-0178-4A92-A3FF-3960F8C25CBB}" type="parTrans" cxnId="{7D105BE1-25EF-4251-9485-4A1140967734}">
      <dgm:prSet/>
      <dgm:spPr/>
      <dgm:t>
        <a:bodyPr/>
        <a:lstStyle/>
        <a:p>
          <a:endParaRPr lang="en-ID"/>
        </a:p>
      </dgm:t>
    </dgm:pt>
    <dgm:pt modelId="{F4072B50-9174-47CD-AD82-9A25C6EAEF6D}" type="sibTrans" cxnId="{7D105BE1-25EF-4251-9485-4A1140967734}">
      <dgm:prSet/>
      <dgm:spPr/>
      <dgm:t>
        <a:bodyPr/>
        <a:lstStyle/>
        <a:p>
          <a:endParaRPr lang="en-ID"/>
        </a:p>
      </dgm:t>
    </dgm:pt>
    <dgm:pt modelId="{AA8E0714-FF3B-47CD-9DF2-ADF1454FA5E5}">
      <dgm:prSet phldrT="[Text]"/>
      <dgm:spPr/>
      <dgm:t>
        <a:bodyPr/>
        <a:lstStyle/>
        <a:p>
          <a:r>
            <a:rPr lang="en-US" dirty="0"/>
            <a:t>Performance-based Lending</a:t>
          </a:r>
          <a:endParaRPr lang="en-ID" dirty="0"/>
        </a:p>
      </dgm:t>
    </dgm:pt>
    <dgm:pt modelId="{56D97F65-7B13-4AE2-AA1A-36C80ED04CBE}" type="parTrans" cxnId="{5B24BB87-0096-4D6A-8C8F-53B72A74F7C2}">
      <dgm:prSet/>
      <dgm:spPr/>
      <dgm:t>
        <a:bodyPr/>
        <a:lstStyle/>
        <a:p>
          <a:endParaRPr lang="en-ID"/>
        </a:p>
      </dgm:t>
    </dgm:pt>
    <dgm:pt modelId="{3849A404-0AD0-4113-90BB-E783F0C9A489}" type="sibTrans" cxnId="{5B24BB87-0096-4D6A-8C8F-53B72A74F7C2}">
      <dgm:prSet/>
      <dgm:spPr/>
      <dgm:t>
        <a:bodyPr/>
        <a:lstStyle/>
        <a:p>
          <a:endParaRPr lang="en-ID"/>
        </a:p>
      </dgm:t>
    </dgm:pt>
    <dgm:pt modelId="{D22C6402-E832-462F-B202-633CAEADEFB0}">
      <dgm:prSet phldrT="[Text]"/>
      <dgm:spPr/>
      <dgm:t>
        <a:bodyPr/>
        <a:lstStyle/>
        <a:p>
          <a:r>
            <a:rPr lang="en-US" dirty="0"/>
            <a:t>Asset Securitization</a:t>
          </a:r>
          <a:endParaRPr lang="en-ID" dirty="0"/>
        </a:p>
      </dgm:t>
    </dgm:pt>
    <dgm:pt modelId="{2F1D91F5-586F-4E73-9141-61327A6E8778}" type="parTrans" cxnId="{8BEB02A7-02E9-4855-8BFE-2B84A7F15504}">
      <dgm:prSet/>
      <dgm:spPr/>
      <dgm:t>
        <a:bodyPr/>
        <a:lstStyle/>
        <a:p>
          <a:endParaRPr lang="en-ID"/>
        </a:p>
      </dgm:t>
    </dgm:pt>
    <dgm:pt modelId="{6B922B69-4A3B-4237-8FE3-BF537C600B56}" type="sibTrans" cxnId="{8BEB02A7-02E9-4855-8BFE-2B84A7F15504}">
      <dgm:prSet/>
      <dgm:spPr/>
      <dgm:t>
        <a:bodyPr/>
        <a:lstStyle/>
        <a:p>
          <a:endParaRPr lang="en-ID"/>
        </a:p>
      </dgm:t>
    </dgm:pt>
    <dgm:pt modelId="{EDEA9757-D602-46F3-8F11-AB003D7EB830}">
      <dgm:prSet phldrT="[Text]"/>
      <dgm:spPr/>
      <dgm:t>
        <a:bodyPr/>
        <a:lstStyle/>
        <a:p>
          <a:r>
            <a:rPr lang="en-US" dirty="0"/>
            <a:t>Green Bonds</a:t>
          </a:r>
          <a:endParaRPr lang="en-ID" dirty="0"/>
        </a:p>
      </dgm:t>
    </dgm:pt>
    <dgm:pt modelId="{72CC6B53-DA2E-4953-82AC-19A8C8E642BF}" type="parTrans" cxnId="{3A447CF3-E135-400A-A770-BD944A6BAC89}">
      <dgm:prSet/>
      <dgm:spPr/>
      <dgm:t>
        <a:bodyPr/>
        <a:lstStyle/>
        <a:p>
          <a:endParaRPr lang="en-ID"/>
        </a:p>
      </dgm:t>
    </dgm:pt>
    <dgm:pt modelId="{BDF1FD2D-782D-4BE8-B835-9FBFA35275A7}" type="sibTrans" cxnId="{3A447CF3-E135-400A-A770-BD944A6BAC89}">
      <dgm:prSet/>
      <dgm:spPr/>
      <dgm:t>
        <a:bodyPr/>
        <a:lstStyle/>
        <a:p>
          <a:endParaRPr lang="en-ID"/>
        </a:p>
      </dgm:t>
    </dgm:pt>
    <dgm:pt modelId="{B16AFD66-CF68-478E-8DA7-17FD707296D9}">
      <dgm:prSet phldrT="[Text]"/>
      <dgm:spPr/>
      <dgm:t>
        <a:bodyPr/>
        <a:lstStyle/>
        <a:p>
          <a:r>
            <a:rPr lang="en-US" dirty="0"/>
            <a:t>Seed Capital</a:t>
          </a:r>
          <a:endParaRPr lang="en-ID" dirty="0"/>
        </a:p>
      </dgm:t>
    </dgm:pt>
    <dgm:pt modelId="{B4ECCFBF-20D4-475F-BF1C-33506F80ADE8}" type="parTrans" cxnId="{8AB5141A-ABF4-45BB-BB6D-01AECC075B6B}">
      <dgm:prSet/>
      <dgm:spPr/>
      <dgm:t>
        <a:bodyPr/>
        <a:lstStyle/>
        <a:p>
          <a:endParaRPr lang="en-ID"/>
        </a:p>
      </dgm:t>
    </dgm:pt>
    <dgm:pt modelId="{6FFF7D74-D58C-4F47-A666-81B93EAFB23E}" type="sibTrans" cxnId="{8AB5141A-ABF4-45BB-BB6D-01AECC075B6B}">
      <dgm:prSet/>
      <dgm:spPr/>
      <dgm:t>
        <a:bodyPr/>
        <a:lstStyle/>
        <a:p>
          <a:endParaRPr lang="en-ID"/>
        </a:p>
      </dgm:t>
    </dgm:pt>
    <dgm:pt modelId="{9499FCED-6EA3-4345-916A-2368FA946A52}">
      <dgm:prSet phldrT="[Text]"/>
      <dgm:spPr/>
      <dgm:t>
        <a:bodyPr/>
        <a:lstStyle/>
        <a:p>
          <a:r>
            <a:rPr lang="en-US" dirty="0"/>
            <a:t>Convertible Grants</a:t>
          </a:r>
          <a:endParaRPr lang="en-ID" dirty="0"/>
        </a:p>
      </dgm:t>
    </dgm:pt>
    <dgm:pt modelId="{DAF9028B-07D6-4E6D-896B-B9C1057CDC82}" type="parTrans" cxnId="{88FDE4A0-FA9F-4BEC-8AA9-E78DF8C88464}">
      <dgm:prSet/>
      <dgm:spPr/>
      <dgm:t>
        <a:bodyPr/>
        <a:lstStyle/>
        <a:p>
          <a:endParaRPr lang="en-ID"/>
        </a:p>
      </dgm:t>
    </dgm:pt>
    <dgm:pt modelId="{CF56B3CB-99FB-4514-AC14-9E3AB1B7F8B4}" type="sibTrans" cxnId="{88FDE4A0-FA9F-4BEC-8AA9-E78DF8C88464}">
      <dgm:prSet/>
      <dgm:spPr/>
      <dgm:t>
        <a:bodyPr/>
        <a:lstStyle/>
        <a:p>
          <a:endParaRPr lang="en-ID"/>
        </a:p>
      </dgm:t>
    </dgm:pt>
    <dgm:pt modelId="{30662272-35C8-40D9-8147-536951885628}">
      <dgm:prSet phldrT="[Text]"/>
      <dgm:spPr/>
      <dgm:t>
        <a:bodyPr/>
        <a:lstStyle/>
        <a:p>
          <a:r>
            <a:rPr lang="en-US" dirty="0"/>
            <a:t>Asset Aggregation</a:t>
          </a:r>
          <a:endParaRPr lang="en-ID" dirty="0"/>
        </a:p>
      </dgm:t>
    </dgm:pt>
    <dgm:pt modelId="{277804FE-F958-4440-935B-1E9C04CD72B6}" type="parTrans" cxnId="{1C53FC84-AAB1-4902-A776-8DB7B86514A5}">
      <dgm:prSet/>
      <dgm:spPr/>
      <dgm:t>
        <a:bodyPr/>
        <a:lstStyle/>
        <a:p>
          <a:endParaRPr lang="en-ID"/>
        </a:p>
      </dgm:t>
    </dgm:pt>
    <dgm:pt modelId="{980BAC8E-B19E-40E9-A89D-E629FDC325CA}" type="sibTrans" cxnId="{1C53FC84-AAB1-4902-A776-8DB7B86514A5}">
      <dgm:prSet/>
      <dgm:spPr/>
      <dgm:t>
        <a:bodyPr/>
        <a:lstStyle/>
        <a:p>
          <a:endParaRPr lang="en-ID"/>
        </a:p>
      </dgm:t>
    </dgm:pt>
    <dgm:pt modelId="{485A24BD-F0F2-4435-A8B7-9784772244EB}">
      <dgm:prSet phldrT="[Text]"/>
      <dgm:spPr/>
      <dgm:t>
        <a:bodyPr/>
        <a:lstStyle/>
        <a:p>
          <a:r>
            <a:rPr lang="en-US" dirty="0"/>
            <a:t>Mezzanine Financing</a:t>
          </a:r>
          <a:endParaRPr lang="en-ID" dirty="0"/>
        </a:p>
      </dgm:t>
    </dgm:pt>
    <dgm:pt modelId="{AE43D066-90C4-409C-8BAC-A7A2F31A7E73}" type="parTrans" cxnId="{2856CD64-DCCD-4FE7-9EFC-3951A64EF665}">
      <dgm:prSet/>
      <dgm:spPr/>
      <dgm:t>
        <a:bodyPr/>
        <a:lstStyle/>
        <a:p>
          <a:endParaRPr lang="en-ID"/>
        </a:p>
      </dgm:t>
    </dgm:pt>
    <dgm:pt modelId="{CBD9257C-1C90-4141-A315-03755CB9C0C2}" type="sibTrans" cxnId="{2856CD64-DCCD-4FE7-9EFC-3951A64EF665}">
      <dgm:prSet/>
      <dgm:spPr/>
      <dgm:t>
        <a:bodyPr/>
        <a:lstStyle/>
        <a:p>
          <a:endParaRPr lang="en-ID"/>
        </a:p>
      </dgm:t>
    </dgm:pt>
    <dgm:pt modelId="{FB20BB06-E7DA-47A9-8D4D-0D1549337DBC}">
      <dgm:prSet phldrT="[Text]"/>
      <dgm:spPr/>
      <dgm:t>
        <a:bodyPr/>
        <a:lstStyle/>
        <a:p>
          <a:r>
            <a:rPr lang="en-US" dirty="0"/>
            <a:t>Concessional Debt</a:t>
          </a:r>
          <a:endParaRPr lang="en-ID" dirty="0"/>
        </a:p>
      </dgm:t>
    </dgm:pt>
    <dgm:pt modelId="{5C2DACF4-C045-4250-848A-5BBE43045CD7}" type="parTrans" cxnId="{D653BB65-40EC-4D65-8437-2E5213C16A92}">
      <dgm:prSet/>
      <dgm:spPr/>
      <dgm:t>
        <a:bodyPr/>
        <a:lstStyle/>
        <a:p>
          <a:endParaRPr lang="en-ID"/>
        </a:p>
      </dgm:t>
    </dgm:pt>
    <dgm:pt modelId="{D2426EBD-DB3C-494A-A5A8-A76A9BADF307}" type="sibTrans" cxnId="{D653BB65-40EC-4D65-8437-2E5213C16A92}">
      <dgm:prSet/>
      <dgm:spPr/>
      <dgm:t>
        <a:bodyPr/>
        <a:lstStyle/>
        <a:p>
          <a:endParaRPr lang="en-ID"/>
        </a:p>
      </dgm:t>
    </dgm:pt>
    <dgm:pt modelId="{728DF1F3-B9E0-4BE0-9BB0-EC7A446A7540}" type="pres">
      <dgm:prSet presAssocID="{E2112EAC-A15F-419E-840A-F32B85B185E7}" presName="diagram" presStyleCnt="0">
        <dgm:presLayoutVars>
          <dgm:dir/>
          <dgm:resizeHandles val="exact"/>
        </dgm:presLayoutVars>
      </dgm:prSet>
      <dgm:spPr/>
    </dgm:pt>
    <dgm:pt modelId="{FA483ED0-3CB7-4E36-B519-A55A915B625E}" type="pres">
      <dgm:prSet presAssocID="{E6C7F62E-AAEF-45B0-8EDA-05BFC47B0319}" presName="node" presStyleLbl="node1" presStyleIdx="0" presStyleCnt="9">
        <dgm:presLayoutVars>
          <dgm:bulletEnabled val="1"/>
        </dgm:presLayoutVars>
      </dgm:prSet>
      <dgm:spPr/>
    </dgm:pt>
    <dgm:pt modelId="{DBAC3304-DC92-4774-8D92-49692B572709}" type="pres">
      <dgm:prSet presAssocID="{F4072B50-9174-47CD-AD82-9A25C6EAEF6D}" presName="sibTrans" presStyleCnt="0"/>
      <dgm:spPr/>
    </dgm:pt>
    <dgm:pt modelId="{4588D0A4-EE2D-49A0-B79F-E97E32B058D2}" type="pres">
      <dgm:prSet presAssocID="{AA8E0714-FF3B-47CD-9DF2-ADF1454FA5E5}" presName="node" presStyleLbl="node1" presStyleIdx="1" presStyleCnt="9">
        <dgm:presLayoutVars>
          <dgm:bulletEnabled val="1"/>
        </dgm:presLayoutVars>
      </dgm:prSet>
      <dgm:spPr/>
    </dgm:pt>
    <dgm:pt modelId="{ABCA5F9D-9BA0-4F19-9B50-4C6B4F31D112}" type="pres">
      <dgm:prSet presAssocID="{3849A404-0AD0-4113-90BB-E783F0C9A489}" presName="sibTrans" presStyleCnt="0"/>
      <dgm:spPr/>
    </dgm:pt>
    <dgm:pt modelId="{FEC4FE87-46EE-4402-AE7A-E753BC3F3E9F}" type="pres">
      <dgm:prSet presAssocID="{D22C6402-E832-462F-B202-633CAEADEFB0}" presName="node" presStyleLbl="node1" presStyleIdx="2" presStyleCnt="9">
        <dgm:presLayoutVars>
          <dgm:bulletEnabled val="1"/>
        </dgm:presLayoutVars>
      </dgm:prSet>
      <dgm:spPr/>
    </dgm:pt>
    <dgm:pt modelId="{6EFB1BFD-0FD8-4D1E-87E5-EBAC97CB01EA}" type="pres">
      <dgm:prSet presAssocID="{6B922B69-4A3B-4237-8FE3-BF537C600B56}" presName="sibTrans" presStyleCnt="0"/>
      <dgm:spPr/>
    </dgm:pt>
    <dgm:pt modelId="{8426CA48-E721-40E3-8933-6812DFA51BB4}" type="pres">
      <dgm:prSet presAssocID="{EDEA9757-D602-46F3-8F11-AB003D7EB830}" presName="node" presStyleLbl="node1" presStyleIdx="3" presStyleCnt="9">
        <dgm:presLayoutVars>
          <dgm:bulletEnabled val="1"/>
        </dgm:presLayoutVars>
      </dgm:prSet>
      <dgm:spPr/>
    </dgm:pt>
    <dgm:pt modelId="{2437C932-5631-4ED7-B745-5D4DD81B56CD}" type="pres">
      <dgm:prSet presAssocID="{BDF1FD2D-782D-4BE8-B835-9FBFA35275A7}" presName="sibTrans" presStyleCnt="0"/>
      <dgm:spPr/>
    </dgm:pt>
    <dgm:pt modelId="{7A7B5025-9B57-4FB6-BF39-8FAC72F07710}" type="pres">
      <dgm:prSet presAssocID="{B16AFD66-CF68-478E-8DA7-17FD707296D9}" presName="node" presStyleLbl="node1" presStyleIdx="4" presStyleCnt="9">
        <dgm:presLayoutVars>
          <dgm:bulletEnabled val="1"/>
        </dgm:presLayoutVars>
      </dgm:prSet>
      <dgm:spPr/>
    </dgm:pt>
    <dgm:pt modelId="{240F6D52-8140-4BB8-9CE7-17C5DC63B6A8}" type="pres">
      <dgm:prSet presAssocID="{6FFF7D74-D58C-4F47-A666-81B93EAFB23E}" presName="sibTrans" presStyleCnt="0"/>
      <dgm:spPr/>
    </dgm:pt>
    <dgm:pt modelId="{90F9A5B7-1447-4E6F-AB24-3E737A1C1827}" type="pres">
      <dgm:prSet presAssocID="{9499FCED-6EA3-4345-916A-2368FA946A52}" presName="node" presStyleLbl="node1" presStyleIdx="5" presStyleCnt="9">
        <dgm:presLayoutVars>
          <dgm:bulletEnabled val="1"/>
        </dgm:presLayoutVars>
      </dgm:prSet>
      <dgm:spPr/>
    </dgm:pt>
    <dgm:pt modelId="{F5BD7C35-49A5-45A5-B4B5-F834D02502F3}" type="pres">
      <dgm:prSet presAssocID="{CF56B3CB-99FB-4514-AC14-9E3AB1B7F8B4}" presName="sibTrans" presStyleCnt="0"/>
      <dgm:spPr/>
    </dgm:pt>
    <dgm:pt modelId="{43457213-57A2-4282-B346-F12C78C29975}" type="pres">
      <dgm:prSet presAssocID="{30662272-35C8-40D9-8147-536951885628}" presName="node" presStyleLbl="node1" presStyleIdx="6" presStyleCnt="9">
        <dgm:presLayoutVars>
          <dgm:bulletEnabled val="1"/>
        </dgm:presLayoutVars>
      </dgm:prSet>
      <dgm:spPr/>
    </dgm:pt>
    <dgm:pt modelId="{D1DF17FD-A265-43D6-AFFC-19BEDF44B70D}" type="pres">
      <dgm:prSet presAssocID="{980BAC8E-B19E-40E9-A89D-E629FDC325CA}" presName="sibTrans" presStyleCnt="0"/>
      <dgm:spPr/>
    </dgm:pt>
    <dgm:pt modelId="{2707BE1A-2E71-4D80-B3A2-881C6E9A8F19}" type="pres">
      <dgm:prSet presAssocID="{485A24BD-F0F2-4435-A8B7-9784772244EB}" presName="node" presStyleLbl="node1" presStyleIdx="7" presStyleCnt="9">
        <dgm:presLayoutVars>
          <dgm:bulletEnabled val="1"/>
        </dgm:presLayoutVars>
      </dgm:prSet>
      <dgm:spPr/>
    </dgm:pt>
    <dgm:pt modelId="{2EF7E7F5-340E-441B-9899-65AA068E5DF1}" type="pres">
      <dgm:prSet presAssocID="{CBD9257C-1C90-4141-A315-03755CB9C0C2}" presName="sibTrans" presStyleCnt="0"/>
      <dgm:spPr/>
    </dgm:pt>
    <dgm:pt modelId="{3F4DD597-D167-4125-A091-E26F2EAA2131}" type="pres">
      <dgm:prSet presAssocID="{FB20BB06-E7DA-47A9-8D4D-0D1549337DBC}" presName="node" presStyleLbl="node1" presStyleIdx="8" presStyleCnt="9">
        <dgm:presLayoutVars>
          <dgm:bulletEnabled val="1"/>
        </dgm:presLayoutVars>
      </dgm:prSet>
      <dgm:spPr/>
    </dgm:pt>
  </dgm:ptLst>
  <dgm:cxnLst>
    <dgm:cxn modelId="{65950010-66E4-451A-B398-85EF9E23EC50}" type="presOf" srcId="{485A24BD-F0F2-4435-A8B7-9784772244EB}" destId="{2707BE1A-2E71-4D80-B3A2-881C6E9A8F19}" srcOrd="0" destOrd="0" presId="urn:microsoft.com/office/officeart/2005/8/layout/default"/>
    <dgm:cxn modelId="{8AB5141A-ABF4-45BB-BB6D-01AECC075B6B}" srcId="{E2112EAC-A15F-419E-840A-F32B85B185E7}" destId="{B16AFD66-CF68-478E-8DA7-17FD707296D9}" srcOrd="4" destOrd="0" parTransId="{B4ECCFBF-20D4-475F-BF1C-33506F80ADE8}" sibTransId="{6FFF7D74-D58C-4F47-A666-81B93EAFB23E}"/>
    <dgm:cxn modelId="{2856CD64-DCCD-4FE7-9EFC-3951A64EF665}" srcId="{E2112EAC-A15F-419E-840A-F32B85B185E7}" destId="{485A24BD-F0F2-4435-A8B7-9784772244EB}" srcOrd="7" destOrd="0" parTransId="{AE43D066-90C4-409C-8BAC-A7A2F31A7E73}" sibTransId="{CBD9257C-1C90-4141-A315-03755CB9C0C2}"/>
    <dgm:cxn modelId="{D653BB65-40EC-4D65-8437-2E5213C16A92}" srcId="{E2112EAC-A15F-419E-840A-F32B85B185E7}" destId="{FB20BB06-E7DA-47A9-8D4D-0D1549337DBC}" srcOrd="8" destOrd="0" parTransId="{5C2DACF4-C045-4250-848A-5BBE43045CD7}" sibTransId="{D2426EBD-DB3C-494A-A5A8-A76A9BADF307}"/>
    <dgm:cxn modelId="{9435A177-89F7-4C8C-B009-1D5012C562BC}" type="presOf" srcId="{9499FCED-6EA3-4345-916A-2368FA946A52}" destId="{90F9A5B7-1447-4E6F-AB24-3E737A1C1827}" srcOrd="0" destOrd="0" presId="urn:microsoft.com/office/officeart/2005/8/layout/default"/>
    <dgm:cxn modelId="{1C53FC84-AAB1-4902-A776-8DB7B86514A5}" srcId="{E2112EAC-A15F-419E-840A-F32B85B185E7}" destId="{30662272-35C8-40D9-8147-536951885628}" srcOrd="6" destOrd="0" parTransId="{277804FE-F958-4440-935B-1E9C04CD72B6}" sibTransId="{980BAC8E-B19E-40E9-A89D-E629FDC325CA}"/>
    <dgm:cxn modelId="{5B24BB87-0096-4D6A-8C8F-53B72A74F7C2}" srcId="{E2112EAC-A15F-419E-840A-F32B85B185E7}" destId="{AA8E0714-FF3B-47CD-9DF2-ADF1454FA5E5}" srcOrd="1" destOrd="0" parTransId="{56D97F65-7B13-4AE2-AA1A-36C80ED04CBE}" sibTransId="{3849A404-0AD0-4113-90BB-E783F0C9A489}"/>
    <dgm:cxn modelId="{16540489-03FC-4A07-A857-2C17C008E5FA}" type="presOf" srcId="{AA8E0714-FF3B-47CD-9DF2-ADF1454FA5E5}" destId="{4588D0A4-EE2D-49A0-B79F-E97E32B058D2}" srcOrd="0" destOrd="0" presId="urn:microsoft.com/office/officeart/2005/8/layout/default"/>
    <dgm:cxn modelId="{521A9E8F-CC09-4798-A815-52CEECA5065D}" type="presOf" srcId="{E2112EAC-A15F-419E-840A-F32B85B185E7}" destId="{728DF1F3-B9E0-4BE0-9BB0-EC7A446A7540}" srcOrd="0" destOrd="0" presId="urn:microsoft.com/office/officeart/2005/8/layout/default"/>
    <dgm:cxn modelId="{88FDE4A0-FA9F-4BEC-8AA9-E78DF8C88464}" srcId="{E2112EAC-A15F-419E-840A-F32B85B185E7}" destId="{9499FCED-6EA3-4345-916A-2368FA946A52}" srcOrd="5" destOrd="0" parTransId="{DAF9028B-07D6-4E6D-896B-B9C1057CDC82}" sibTransId="{CF56B3CB-99FB-4514-AC14-9E3AB1B7F8B4}"/>
    <dgm:cxn modelId="{8BEB02A7-02E9-4855-8BFE-2B84A7F15504}" srcId="{E2112EAC-A15F-419E-840A-F32B85B185E7}" destId="{D22C6402-E832-462F-B202-633CAEADEFB0}" srcOrd="2" destOrd="0" parTransId="{2F1D91F5-586F-4E73-9141-61327A6E8778}" sibTransId="{6B922B69-4A3B-4237-8FE3-BF537C600B56}"/>
    <dgm:cxn modelId="{580F1EC4-F2C2-42A2-B8EC-B491765DE0FE}" type="presOf" srcId="{D22C6402-E832-462F-B202-633CAEADEFB0}" destId="{FEC4FE87-46EE-4402-AE7A-E753BC3F3E9F}" srcOrd="0" destOrd="0" presId="urn:microsoft.com/office/officeart/2005/8/layout/default"/>
    <dgm:cxn modelId="{6956EEC6-1986-47E0-877F-3C4956BBC1B8}" type="presOf" srcId="{FB20BB06-E7DA-47A9-8D4D-0D1549337DBC}" destId="{3F4DD597-D167-4125-A091-E26F2EAA2131}" srcOrd="0" destOrd="0" presId="urn:microsoft.com/office/officeart/2005/8/layout/default"/>
    <dgm:cxn modelId="{FA19B4CD-D6CE-46B2-83E1-BA9641E43875}" type="presOf" srcId="{EDEA9757-D602-46F3-8F11-AB003D7EB830}" destId="{8426CA48-E721-40E3-8933-6812DFA51BB4}" srcOrd="0" destOrd="0" presId="urn:microsoft.com/office/officeart/2005/8/layout/default"/>
    <dgm:cxn modelId="{399BFBD0-0F86-4691-B8F0-A59B8A258487}" type="presOf" srcId="{30662272-35C8-40D9-8147-536951885628}" destId="{43457213-57A2-4282-B346-F12C78C29975}" srcOrd="0" destOrd="0" presId="urn:microsoft.com/office/officeart/2005/8/layout/default"/>
    <dgm:cxn modelId="{9B17B6D7-5541-483A-A616-05326BB5F352}" type="presOf" srcId="{E6C7F62E-AAEF-45B0-8EDA-05BFC47B0319}" destId="{FA483ED0-3CB7-4E36-B519-A55A915B625E}" srcOrd="0" destOrd="0" presId="urn:microsoft.com/office/officeart/2005/8/layout/default"/>
    <dgm:cxn modelId="{F8EB7DE0-3D7B-4E71-B1D0-2DA9F5342231}" type="presOf" srcId="{B16AFD66-CF68-478E-8DA7-17FD707296D9}" destId="{7A7B5025-9B57-4FB6-BF39-8FAC72F07710}" srcOrd="0" destOrd="0" presId="urn:microsoft.com/office/officeart/2005/8/layout/default"/>
    <dgm:cxn modelId="{7D105BE1-25EF-4251-9485-4A1140967734}" srcId="{E2112EAC-A15F-419E-840A-F32B85B185E7}" destId="{E6C7F62E-AAEF-45B0-8EDA-05BFC47B0319}" srcOrd="0" destOrd="0" parTransId="{2BD458E2-0178-4A92-A3FF-3960F8C25CBB}" sibTransId="{F4072B50-9174-47CD-AD82-9A25C6EAEF6D}"/>
    <dgm:cxn modelId="{3A447CF3-E135-400A-A770-BD944A6BAC89}" srcId="{E2112EAC-A15F-419E-840A-F32B85B185E7}" destId="{EDEA9757-D602-46F3-8F11-AB003D7EB830}" srcOrd="3" destOrd="0" parTransId="{72CC6B53-DA2E-4953-82AC-19A8C8E642BF}" sibTransId="{BDF1FD2D-782D-4BE8-B835-9FBFA35275A7}"/>
    <dgm:cxn modelId="{9377A72F-6D35-4187-8696-34EBB81C1804}" type="presParOf" srcId="{728DF1F3-B9E0-4BE0-9BB0-EC7A446A7540}" destId="{FA483ED0-3CB7-4E36-B519-A55A915B625E}" srcOrd="0" destOrd="0" presId="urn:microsoft.com/office/officeart/2005/8/layout/default"/>
    <dgm:cxn modelId="{F8464590-EF5F-4389-AF69-2993EADC844B}" type="presParOf" srcId="{728DF1F3-B9E0-4BE0-9BB0-EC7A446A7540}" destId="{DBAC3304-DC92-4774-8D92-49692B572709}" srcOrd="1" destOrd="0" presId="urn:microsoft.com/office/officeart/2005/8/layout/default"/>
    <dgm:cxn modelId="{0A84F4EA-4239-48A2-8972-4292A4DBE0F5}" type="presParOf" srcId="{728DF1F3-B9E0-4BE0-9BB0-EC7A446A7540}" destId="{4588D0A4-EE2D-49A0-B79F-E97E32B058D2}" srcOrd="2" destOrd="0" presId="urn:microsoft.com/office/officeart/2005/8/layout/default"/>
    <dgm:cxn modelId="{F8F4C21C-0473-4FCE-AE3E-749677346829}" type="presParOf" srcId="{728DF1F3-B9E0-4BE0-9BB0-EC7A446A7540}" destId="{ABCA5F9D-9BA0-4F19-9B50-4C6B4F31D112}" srcOrd="3" destOrd="0" presId="urn:microsoft.com/office/officeart/2005/8/layout/default"/>
    <dgm:cxn modelId="{B2D4635E-C7F9-48E4-A266-97A8C318C9DF}" type="presParOf" srcId="{728DF1F3-B9E0-4BE0-9BB0-EC7A446A7540}" destId="{FEC4FE87-46EE-4402-AE7A-E753BC3F3E9F}" srcOrd="4" destOrd="0" presId="urn:microsoft.com/office/officeart/2005/8/layout/default"/>
    <dgm:cxn modelId="{3E70637E-2CA0-4B65-896E-B7DFDC018077}" type="presParOf" srcId="{728DF1F3-B9E0-4BE0-9BB0-EC7A446A7540}" destId="{6EFB1BFD-0FD8-4D1E-87E5-EBAC97CB01EA}" srcOrd="5" destOrd="0" presId="urn:microsoft.com/office/officeart/2005/8/layout/default"/>
    <dgm:cxn modelId="{8F157E05-4B39-4E9F-AE02-0EEACC7A5948}" type="presParOf" srcId="{728DF1F3-B9E0-4BE0-9BB0-EC7A446A7540}" destId="{8426CA48-E721-40E3-8933-6812DFA51BB4}" srcOrd="6" destOrd="0" presId="urn:microsoft.com/office/officeart/2005/8/layout/default"/>
    <dgm:cxn modelId="{203933C9-CE6D-48B6-8AEA-694CD6FE6AD7}" type="presParOf" srcId="{728DF1F3-B9E0-4BE0-9BB0-EC7A446A7540}" destId="{2437C932-5631-4ED7-B745-5D4DD81B56CD}" srcOrd="7" destOrd="0" presId="urn:microsoft.com/office/officeart/2005/8/layout/default"/>
    <dgm:cxn modelId="{80AEAAF1-C962-4D49-995E-E809B7B384B0}" type="presParOf" srcId="{728DF1F3-B9E0-4BE0-9BB0-EC7A446A7540}" destId="{7A7B5025-9B57-4FB6-BF39-8FAC72F07710}" srcOrd="8" destOrd="0" presId="urn:microsoft.com/office/officeart/2005/8/layout/default"/>
    <dgm:cxn modelId="{5736D122-8CA5-46FD-8B8A-9E9D90839B28}" type="presParOf" srcId="{728DF1F3-B9E0-4BE0-9BB0-EC7A446A7540}" destId="{240F6D52-8140-4BB8-9CE7-17C5DC63B6A8}" srcOrd="9" destOrd="0" presId="urn:microsoft.com/office/officeart/2005/8/layout/default"/>
    <dgm:cxn modelId="{0D6F3DCD-3069-4F43-B81F-D416DB8A454E}" type="presParOf" srcId="{728DF1F3-B9E0-4BE0-9BB0-EC7A446A7540}" destId="{90F9A5B7-1447-4E6F-AB24-3E737A1C1827}" srcOrd="10" destOrd="0" presId="urn:microsoft.com/office/officeart/2005/8/layout/default"/>
    <dgm:cxn modelId="{CFBE5113-A5E3-4AC4-A8DC-78EA80BCBB8E}" type="presParOf" srcId="{728DF1F3-B9E0-4BE0-9BB0-EC7A446A7540}" destId="{F5BD7C35-49A5-45A5-B4B5-F834D02502F3}" srcOrd="11" destOrd="0" presId="urn:microsoft.com/office/officeart/2005/8/layout/default"/>
    <dgm:cxn modelId="{F00C2422-529B-4ABF-9DEA-3F6431C59A8B}" type="presParOf" srcId="{728DF1F3-B9E0-4BE0-9BB0-EC7A446A7540}" destId="{43457213-57A2-4282-B346-F12C78C29975}" srcOrd="12" destOrd="0" presId="urn:microsoft.com/office/officeart/2005/8/layout/default"/>
    <dgm:cxn modelId="{83C45BF4-CCAB-463D-9A57-4026373DD3D1}" type="presParOf" srcId="{728DF1F3-B9E0-4BE0-9BB0-EC7A446A7540}" destId="{D1DF17FD-A265-43D6-AFFC-19BEDF44B70D}" srcOrd="13" destOrd="0" presId="urn:microsoft.com/office/officeart/2005/8/layout/default"/>
    <dgm:cxn modelId="{8CED3818-93C2-49DE-9A58-9A395B2FD500}" type="presParOf" srcId="{728DF1F3-B9E0-4BE0-9BB0-EC7A446A7540}" destId="{2707BE1A-2E71-4D80-B3A2-881C6E9A8F19}" srcOrd="14" destOrd="0" presId="urn:microsoft.com/office/officeart/2005/8/layout/default"/>
    <dgm:cxn modelId="{4E4F5586-A1FB-4A85-8194-10878FCC1B8A}" type="presParOf" srcId="{728DF1F3-B9E0-4BE0-9BB0-EC7A446A7540}" destId="{2EF7E7F5-340E-441B-9899-65AA068E5DF1}" srcOrd="15" destOrd="0" presId="urn:microsoft.com/office/officeart/2005/8/layout/default"/>
    <dgm:cxn modelId="{14F4D26F-1C44-468A-AB7A-0EF6FC406365}" type="presParOf" srcId="{728DF1F3-B9E0-4BE0-9BB0-EC7A446A7540}" destId="{3F4DD597-D167-4125-A091-E26F2EAA2131}"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CCABD-08E0-430B-8DFA-EDA93485D231}">
      <dsp:nvSpPr>
        <dsp:cNvPr id="0" name=""/>
        <dsp:cNvSpPr/>
      </dsp:nvSpPr>
      <dsp:spPr>
        <a:xfrm>
          <a:off x="-8478440" y="-1294894"/>
          <a:ext cx="10086852" cy="10086852"/>
        </a:xfrm>
        <a:prstGeom prst="blockArc">
          <a:avLst>
            <a:gd name="adj1" fmla="val 18900000"/>
            <a:gd name="adj2" fmla="val 2700000"/>
            <a:gd name="adj3" fmla="val 21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8F82A-096C-4294-AD94-26FB26976CF3}">
      <dsp:nvSpPr>
        <dsp:cNvPr id="0" name=""/>
        <dsp:cNvSpPr/>
      </dsp:nvSpPr>
      <dsp:spPr>
        <a:xfrm>
          <a:off x="701774" y="468416"/>
          <a:ext cx="17385377" cy="9374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87" tIns="71120" rIns="71120" bIns="71120" numCol="1" spcCol="1270" anchor="ctr" anchorCtr="0">
          <a:noAutofit/>
        </a:bodyPr>
        <a:lstStyle/>
        <a:p>
          <a:pPr marL="0" lvl="0" indent="0" algn="l" defTabSz="1244600">
            <a:lnSpc>
              <a:spcPct val="90000"/>
            </a:lnSpc>
            <a:spcBef>
              <a:spcPct val="0"/>
            </a:spcBef>
            <a:spcAft>
              <a:spcPct val="35000"/>
            </a:spcAft>
            <a:buClrTx/>
            <a:buSzTx/>
            <a:buFontTx/>
            <a:buNone/>
          </a:pPr>
          <a:r>
            <a:rPr kumimoji="0" lang="en-US" sz="2800" b="0" i="0" u="none" strike="noStrike" kern="1200" cap="none" spc="0" normalizeH="0" baseline="0" noProof="0" dirty="0">
              <a:ln/>
              <a:effectLst/>
              <a:uLnTx/>
              <a:uFillTx/>
              <a:latin typeface="Arial Nova" panose="020B0504020202020204" pitchFamily="34" charset="0"/>
              <a:ea typeface="+mj-ea"/>
              <a:cs typeface="+mj-cs"/>
            </a:rPr>
            <a:t>Improving Clean Energy Target Clarity &amp; Policy Coherence</a:t>
          </a:r>
          <a:endParaRPr lang="en-ID" sz="2800" kern="1200" dirty="0"/>
        </a:p>
      </dsp:txBody>
      <dsp:txXfrm>
        <a:off x="701774" y="468416"/>
        <a:ext cx="17385377" cy="937432"/>
      </dsp:txXfrm>
    </dsp:sp>
    <dsp:sp modelId="{B1170DF2-E324-442B-9A1B-0D259791E8E5}">
      <dsp:nvSpPr>
        <dsp:cNvPr id="0" name=""/>
        <dsp:cNvSpPr/>
      </dsp:nvSpPr>
      <dsp:spPr>
        <a:xfrm>
          <a:off x="115878" y="351237"/>
          <a:ext cx="1171790" cy="117179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584BF-3B63-4D64-AFCF-3519C1970928}">
      <dsp:nvSpPr>
        <dsp:cNvPr id="0" name=""/>
        <dsp:cNvSpPr/>
      </dsp:nvSpPr>
      <dsp:spPr>
        <a:xfrm>
          <a:off x="1373510" y="1874115"/>
          <a:ext cx="16713640" cy="93743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87" tIns="71120" rIns="71120" bIns="71120" numCol="1" spcCol="1270" anchor="ctr" anchorCtr="0">
          <a:noAutofit/>
        </a:bodyPr>
        <a:lstStyle/>
        <a:p>
          <a:pPr marL="0" lvl="0" indent="0" algn="l" defTabSz="1244600">
            <a:lnSpc>
              <a:spcPct val="90000"/>
            </a:lnSpc>
            <a:spcBef>
              <a:spcPct val="0"/>
            </a:spcBef>
            <a:spcAft>
              <a:spcPct val="35000"/>
            </a:spcAft>
            <a:buClrTx/>
            <a:buSzTx/>
            <a:buFontTx/>
            <a:buNone/>
          </a:pPr>
          <a:r>
            <a:rPr kumimoji="0" lang="en-US" sz="2800" b="0" i="0" u="none" strike="noStrike" kern="1200" cap="none" spc="0" normalizeH="0" baseline="0" noProof="0">
              <a:ln/>
              <a:effectLst/>
              <a:uLnTx/>
              <a:uFillTx/>
              <a:latin typeface="Arial Nova" panose="020B0504020202020204" pitchFamily="34" charset="0"/>
              <a:ea typeface="+mj-ea"/>
              <a:cs typeface="+mj-cs"/>
            </a:rPr>
            <a:t>Reforming Pricing &amp; Subsidy Policies</a:t>
          </a:r>
          <a:endParaRPr lang="en-ID" sz="2800" kern="1200" dirty="0"/>
        </a:p>
      </dsp:txBody>
      <dsp:txXfrm>
        <a:off x="1373510" y="1874115"/>
        <a:ext cx="16713640" cy="937432"/>
      </dsp:txXfrm>
    </dsp:sp>
    <dsp:sp modelId="{B9DDA842-46CC-4496-859E-BE4AB9A745B9}">
      <dsp:nvSpPr>
        <dsp:cNvPr id="0" name=""/>
        <dsp:cNvSpPr/>
      </dsp:nvSpPr>
      <dsp:spPr>
        <a:xfrm>
          <a:off x="787615" y="1756936"/>
          <a:ext cx="1171790" cy="1171790"/>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6BEEAF5-7921-4569-954D-E073896129ED}">
      <dsp:nvSpPr>
        <dsp:cNvPr id="0" name=""/>
        <dsp:cNvSpPr/>
      </dsp:nvSpPr>
      <dsp:spPr>
        <a:xfrm>
          <a:off x="1579680" y="3279815"/>
          <a:ext cx="16507471" cy="93743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87" tIns="71120" rIns="71120" bIns="71120" numCol="1" spcCol="1270" anchor="ctr" anchorCtr="0">
          <a:noAutofit/>
        </a:bodyPr>
        <a:lstStyle/>
        <a:p>
          <a:pPr marL="0" lvl="0" indent="0" algn="l" defTabSz="1244600">
            <a:lnSpc>
              <a:spcPct val="90000"/>
            </a:lnSpc>
            <a:spcBef>
              <a:spcPct val="0"/>
            </a:spcBef>
            <a:spcAft>
              <a:spcPct val="35000"/>
            </a:spcAft>
            <a:buClrTx/>
            <a:buSzTx/>
            <a:buFontTx/>
            <a:buNone/>
          </a:pPr>
          <a:r>
            <a:rPr lang="en-US" sz="2800" kern="1200">
              <a:latin typeface="Arial Nova" panose="020B0504020202020204" pitchFamily="34" charset="0"/>
            </a:rPr>
            <a:t>Increasing Project Risk Management by Providing Ratings &amp; Technical Support</a:t>
          </a:r>
          <a:endParaRPr lang="en-ID" sz="2800" kern="1200" dirty="0"/>
        </a:p>
      </dsp:txBody>
      <dsp:txXfrm>
        <a:off x="1579680" y="3279815"/>
        <a:ext cx="16507471" cy="937432"/>
      </dsp:txXfrm>
    </dsp:sp>
    <dsp:sp modelId="{3D46E79E-52FF-4D39-8B5F-F7906845A469}">
      <dsp:nvSpPr>
        <dsp:cNvPr id="0" name=""/>
        <dsp:cNvSpPr/>
      </dsp:nvSpPr>
      <dsp:spPr>
        <a:xfrm>
          <a:off x="993784" y="3162636"/>
          <a:ext cx="1171790" cy="117179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915B364-23D4-4140-B291-0376638CEF40}">
      <dsp:nvSpPr>
        <dsp:cNvPr id="0" name=""/>
        <dsp:cNvSpPr/>
      </dsp:nvSpPr>
      <dsp:spPr>
        <a:xfrm>
          <a:off x="1373510" y="4685514"/>
          <a:ext cx="16713640" cy="93743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87" tIns="71120" rIns="71120" bIns="71120" numCol="1" spcCol="1270" anchor="ctr" anchorCtr="0">
          <a:noAutofit/>
        </a:bodyPr>
        <a:lstStyle/>
        <a:p>
          <a:pPr marL="0" lvl="0" indent="0" algn="l" defTabSz="1244600">
            <a:lnSpc>
              <a:spcPct val="90000"/>
            </a:lnSpc>
            <a:spcBef>
              <a:spcPct val="0"/>
            </a:spcBef>
            <a:spcAft>
              <a:spcPct val="35000"/>
            </a:spcAft>
            <a:buClrTx/>
            <a:buSzTx/>
            <a:buFontTx/>
            <a:buNone/>
          </a:pPr>
          <a:r>
            <a:rPr lang="en-US" sz="2800" kern="1200">
              <a:latin typeface="Arial Nova" panose="020B0504020202020204" pitchFamily="34" charset="0"/>
            </a:rPr>
            <a:t>Creating Effective and Efficient Permit &amp; Procurement Process</a:t>
          </a:r>
          <a:endParaRPr lang="en-ID" sz="2800" kern="1200" dirty="0"/>
        </a:p>
      </dsp:txBody>
      <dsp:txXfrm>
        <a:off x="1373510" y="4685514"/>
        <a:ext cx="16713640" cy="937432"/>
      </dsp:txXfrm>
    </dsp:sp>
    <dsp:sp modelId="{264FBC8D-E845-4FB9-8B9E-813272BC2D79}">
      <dsp:nvSpPr>
        <dsp:cNvPr id="0" name=""/>
        <dsp:cNvSpPr/>
      </dsp:nvSpPr>
      <dsp:spPr>
        <a:xfrm>
          <a:off x="787615" y="4568335"/>
          <a:ext cx="1171790" cy="1171790"/>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955003E8-AA0C-489E-BFF3-F79FF8F53CEE}">
      <dsp:nvSpPr>
        <dsp:cNvPr id="0" name=""/>
        <dsp:cNvSpPr/>
      </dsp:nvSpPr>
      <dsp:spPr>
        <a:xfrm>
          <a:off x="811182" y="6091213"/>
          <a:ext cx="17385377" cy="93743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87" tIns="71120" rIns="71120" bIns="71120" numCol="1" spcCol="1270" anchor="ctr" anchorCtr="0">
          <a:noAutofit/>
        </a:bodyPr>
        <a:lstStyle/>
        <a:p>
          <a:pPr marL="0" lvl="0" indent="0" algn="l" defTabSz="1244600">
            <a:lnSpc>
              <a:spcPct val="90000"/>
            </a:lnSpc>
            <a:spcBef>
              <a:spcPct val="0"/>
            </a:spcBef>
            <a:spcAft>
              <a:spcPct val="35000"/>
            </a:spcAft>
            <a:buClrTx/>
            <a:buSzTx/>
            <a:buFontTx/>
            <a:buNone/>
          </a:pPr>
          <a:r>
            <a:rPr kumimoji="0" lang="en-US" sz="2800" b="0" i="0" u="none" strike="noStrike" kern="1200" cap="none" spc="0" normalizeH="0" baseline="0" noProof="0" dirty="0">
              <a:ln/>
              <a:effectLst/>
              <a:uLnTx/>
              <a:uFillTx/>
              <a:latin typeface="Arial Nova" panose="020B0504020202020204" pitchFamily="34" charset="0"/>
              <a:ea typeface="+mj-ea"/>
              <a:cs typeface="+mj-cs"/>
            </a:rPr>
            <a:t>Increasing Project Feasibility &amp; Credibility by Facilitating Research, Project Development and Capacity Building</a:t>
          </a:r>
          <a:endParaRPr lang="en-ID" sz="2800" kern="1200" dirty="0"/>
        </a:p>
      </dsp:txBody>
      <dsp:txXfrm>
        <a:off x="811182" y="6091213"/>
        <a:ext cx="17385377" cy="937432"/>
      </dsp:txXfrm>
    </dsp:sp>
    <dsp:sp modelId="{E543191C-EA43-411D-B20D-51FEE28A8576}">
      <dsp:nvSpPr>
        <dsp:cNvPr id="0" name=""/>
        <dsp:cNvSpPr/>
      </dsp:nvSpPr>
      <dsp:spPr>
        <a:xfrm>
          <a:off x="115878" y="5974034"/>
          <a:ext cx="1171790" cy="117179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3ED0-3CB7-4E36-B519-A55A915B625E}">
      <dsp:nvSpPr>
        <dsp:cNvPr id="0" name=""/>
        <dsp:cNvSpPr/>
      </dsp:nvSpPr>
      <dsp:spPr>
        <a:xfrm>
          <a:off x="1697491" y="164"/>
          <a:ext cx="3277705" cy="196662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Guarantee Provision</a:t>
          </a:r>
          <a:endParaRPr lang="en-ID" sz="3800" kern="1200" dirty="0"/>
        </a:p>
      </dsp:txBody>
      <dsp:txXfrm>
        <a:off x="1697491" y="164"/>
        <a:ext cx="3277705" cy="1966623"/>
      </dsp:txXfrm>
    </dsp:sp>
    <dsp:sp modelId="{4588D0A4-EE2D-49A0-B79F-E97E32B058D2}">
      <dsp:nvSpPr>
        <dsp:cNvPr id="0" name=""/>
        <dsp:cNvSpPr/>
      </dsp:nvSpPr>
      <dsp:spPr>
        <a:xfrm>
          <a:off x="5302967" y="164"/>
          <a:ext cx="3277705" cy="1966623"/>
        </a:xfrm>
        <a:prstGeom prst="rect">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Performance-based Lending</a:t>
          </a:r>
          <a:endParaRPr lang="en-ID" sz="3800" kern="1200" dirty="0"/>
        </a:p>
      </dsp:txBody>
      <dsp:txXfrm>
        <a:off x="5302967" y="164"/>
        <a:ext cx="3277705" cy="1966623"/>
      </dsp:txXfrm>
    </dsp:sp>
    <dsp:sp modelId="{FEC4FE87-46EE-4402-AE7A-E753BC3F3E9F}">
      <dsp:nvSpPr>
        <dsp:cNvPr id="0" name=""/>
        <dsp:cNvSpPr/>
      </dsp:nvSpPr>
      <dsp:spPr>
        <a:xfrm>
          <a:off x="8908443" y="164"/>
          <a:ext cx="3277705" cy="1966623"/>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Asset Securitization</a:t>
          </a:r>
          <a:endParaRPr lang="en-ID" sz="3800" kern="1200" dirty="0"/>
        </a:p>
      </dsp:txBody>
      <dsp:txXfrm>
        <a:off x="8908443" y="164"/>
        <a:ext cx="3277705" cy="1966623"/>
      </dsp:txXfrm>
    </dsp:sp>
    <dsp:sp modelId="{8426CA48-E721-40E3-8933-6812DFA51BB4}">
      <dsp:nvSpPr>
        <dsp:cNvPr id="0" name=""/>
        <dsp:cNvSpPr/>
      </dsp:nvSpPr>
      <dsp:spPr>
        <a:xfrm>
          <a:off x="1697491" y="2294558"/>
          <a:ext cx="3277705" cy="1966623"/>
        </a:xfrm>
        <a:prstGeom prst="rect">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Green Bonds</a:t>
          </a:r>
          <a:endParaRPr lang="en-ID" sz="3800" kern="1200" dirty="0"/>
        </a:p>
      </dsp:txBody>
      <dsp:txXfrm>
        <a:off x="1697491" y="2294558"/>
        <a:ext cx="3277705" cy="1966623"/>
      </dsp:txXfrm>
    </dsp:sp>
    <dsp:sp modelId="{7A7B5025-9B57-4FB6-BF39-8FAC72F07710}">
      <dsp:nvSpPr>
        <dsp:cNvPr id="0" name=""/>
        <dsp:cNvSpPr/>
      </dsp:nvSpPr>
      <dsp:spPr>
        <a:xfrm>
          <a:off x="5302967" y="2294558"/>
          <a:ext cx="3277705" cy="1966623"/>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Seed Capital</a:t>
          </a:r>
          <a:endParaRPr lang="en-ID" sz="3800" kern="1200" dirty="0"/>
        </a:p>
      </dsp:txBody>
      <dsp:txXfrm>
        <a:off x="5302967" y="2294558"/>
        <a:ext cx="3277705" cy="1966623"/>
      </dsp:txXfrm>
    </dsp:sp>
    <dsp:sp modelId="{90F9A5B7-1447-4E6F-AB24-3E737A1C1827}">
      <dsp:nvSpPr>
        <dsp:cNvPr id="0" name=""/>
        <dsp:cNvSpPr/>
      </dsp:nvSpPr>
      <dsp:spPr>
        <a:xfrm>
          <a:off x="8908443" y="2294558"/>
          <a:ext cx="3277705" cy="1966623"/>
        </a:xfrm>
        <a:prstGeom prst="rect">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Convertible Grants</a:t>
          </a:r>
          <a:endParaRPr lang="en-ID" sz="3800" kern="1200" dirty="0"/>
        </a:p>
      </dsp:txBody>
      <dsp:txXfrm>
        <a:off x="8908443" y="2294558"/>
        <a:ext cx="3277705" cy="1966623"/>
      </dsp:txXfrm>
    </dsp:sp>
    <dsp:sp modelId="{43457213-57A2-4282-B346-F12C78C29975}">
      <dsp:nvSpPr>
        <dsp:cNvPr id="0" name=""/>
        <dsp:cNvSpPr/>
      </dsp:nvSpPr>
      <dsp:spPr>
        <a:xfrm>
          <a:off x="1697491" y="4588952"/>
          <a:ext cx="3277705" cy="1966623"/>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Asset Aggregation</a:t>
          </a:r>
          <a:endParaRPr lang="en-ID" sz="3800" kern="1200" dirty="0"/>
        </a:p>
      </dsp:txBody>
      <dsp:txXfrm>
        <a:off x="1697491" y="4588952"/>
        <a:ext cx="3277705" cy="1966623"/>
      </dsp:txXfrm>
    </dsp:sp>
    <dsp:sp modelId="{2707BE1A-2E71-4D80-B3A2-881C6E9A8F19}">
      <dsp:nvSpPr>
        <dsp:cNvPr id="0" name=""/>
        <dsp:cNvSpPr/>
      </dsp:nvSpPr>
      <dsp:spPr>
        <a:xfrm>
          <a:off x="5302967" y="4588952"/>
          <a:ext cx="3277705" cy="1966623"/>
        </a:xfrm>
        <a:prstGeom prst="rect">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Mezzanine Financing</a:t>
          </a:r>
          <a:endParaRPr lang="en-ID" sz="3800" kern="1200" dirty="0"/>
        </a:p>
      </dsp:txBody>
      <dsp:txXfrm>
        <a:off x="5302967" y="4588952"/>
        <a:ext cx="3277705" cy="1966623"/>
      </dsp:txXfrm>
    </dsp:sp>
    <dsp:sp modelId="{3F4DD597-D167-4125-A091-E26F2EAA2131}">
      <dsp:nvSpPr>
        <dsp:cNvPr id="0" name=""/>
        <dsp:cNvSpPr/>
      </dsp:nvSpPr>
      <dsp:spPr>
        <a:xfrm>
          <a:off x="8908443" y="4588952"/>
          <a:ext cx="3277705" cy="196662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Concessional Debt</a:t>
          </a:r>
          <a:endParaRPr lang="en-ID" sz="3800" kern="1200" dirty="0"/>
        </a:p>
      </dsp:txBody>
      <dsp:txXfrm>
        <a:off x="8908443" y="4588952"/>
        <a:ext cx="3277705" cy="19666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39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97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76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3721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16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29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8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1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899639" y="2041940"/>
            <a:ext cx="14345369" cy="6990938"/>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899638" y="480425"/>
            <a:ext cx="17134367" cy="1081088"/>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r>
              <a:rPr lang="en-GB"/>
              <a:t>22 Jan. 2019</a:t>
            </a:r>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41030214"/>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jp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microsoft.com/office/2018/10/relationships/comments" Target="../comments/modernComment_2495_63149E18.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4814" r="4813"/>
          <a:stretch/>
        </p:blipFill>
        <p:spPr>
          <a:xfrm>
            <a:off x="0" y="0"/>
            <a:ext cx="18288000" cy="10287000"/>
          </a:xfrm>
          <a:prstGeom prst="rect">
            <a:avLst/>
          </a:prstGeom>
          <a:noFill/>
          <a:ln>
            <a:noFill/>
          </a:ln>
        </p:spPr>
      </p:pic>
      <p:cxnSp>
        <p:nvCxnSpPr>
          <p:cNvPr id="85" name="Google Shape;85;p1"/>
          <p:cNvCxnSpPr/>
          <p:nvPr/>
        </p:nvCxnSpPr>
        <p:spPr>
          <a:xfrm rot="-5400000">
            <a:off x="3521231" y="5304771"/>
            <a:ext cx="4585973" cy="0"/>
          </a:xfrm>
          <a:prstGeom prst="straightConnector1">
            <a:avLst/>
          </a:prstGeom>
          <a:noFill/>
          <a:ln w="47625" cap="rnd" cmpd="sng">
            <a:solidFill>
              <a:srgbClr val="FFFFFF"/>
            </a:solidFill>
            <a:prstDash val="solid"/>
            <a:round/>
            <a:headEnd type="none" w="sm" len="sm"/>
            <a:tailEnd type="none" w="sm" len="sm"/>
          </a:ln>
        </p:spPr>
      </p:cxnSp>
      <p:pic>
        <p:nvPicPr>
          <p:cNvPr id="86" name="Google Shape;86;p1"/>
          <p:cNvPicPr preferRelativeResize="0"/>
          <p:nvPr/>
        </p:nvPicPr>
        <p:blipFill rotWithShape="1">
          <a:blip r:embed="rId4">
            <a:alphaModFix/>
          </a:blip>
          <a:srcRect/>
          <a:stretch/>
        </p:blipFill>
        <p:spPr>
          <a:xfrm>
            <a:off x="15892945" y="1028700"/>
            <a:ext cx="1366355" cy="1364666"/>
          </a:xfrm>
          <a:prstGeom prst="rect">
            <a:avLst/>
          </a:prstGeom>
          <a:noFill/>
          <a:ln>
            <a:noFill/>
          </a:ln>
        </p:spPr>
      </p:pic>
      <p:sp>
        <p:nvSpPr>
          <p:cNvPr id="87" name="Google Shape;87;p1"/>
          <p:cNvSpPr txBox="1"/>
          <p:nvPr/>
        </p:nvSpPr>
        <p:spPr>
          <a:xfrm>
            <a:off x="6553159" y="5445421"/>
            <a:ext cx="7997562" cy="902453"/>
          </a:xfrm>
          <a:prstGeom prst="rect">
            <a:avLst/>
          </a:prstGeom>
          <a:noFill/>
          <a:ln>
            <a:noFill/>
          </a:ln>
        </p:spPr>
        <p:txBody>
          <a:bodyPr spcFirstLastPara="1" wrap="square" lIns="0" tIns="0" rIns="0" bIns="0" anchor="t" anchorCtr="0">
            <a:spAutoFit/>
          </a:bodyPr>
          <a:lstStyle/>
          <a:p>
            <a:pPr marL="0" marR="0" lvl="0" indent="0" algn="l" rtl="0">
              <a:lnSpc>
                <a:spcPct val="121033"/>
              </a:lnSpc>
              <a:spcBef>
                <a:spcPts val="0"/>
              </a:spcBef>
              <a:spcAft>
                <a:spcPts val="0"/>
              </a:spcAft>
              <a:buNone/>
            </a:pPr>
            <a:r>
              <a:rPr lang="en-US" sz="2206" b="0" i="0" u="none" strike="noStrike" cap="none">
                <a:solidFill>
                  <a:srgbClr val="FFFFFF"/>
                </a:solidFill>
                <a:latin typeface="Open Sans Medium"/>
                <a:ea typeface="Open Sans Medium"/>
                <a:cs typeface="Open Sans Medium"/>
                <a:sym typeface="Open Sans Medium"/>
              </a:rPr>
              <a:t>THE 3RD INTERNATIONAL CONFERENCE ON ENERGY AND ENVIRONMENTAL ECONOMICS</a:t>
            </a:r>
            <a:endParaRPr/>
          </a:p>
          <a:p>
            <a:pPr marL="0" marR="0" lvl="0" indent="0" algn="l" rtl="0">
              <a:lnSpc>
                <a:spcPct val="88123"/>
              </a:lnSpc>
              <a:spcBef>
                <a:spcPts val="0"/>
              </a:spcBef>
              <a:spcAft>
                <a:spcPts val="0"/>
              </a:spcAft>
              <a:buNone/>
            </a:pPr>
            <a:endParaRPr sz="2206" b="0" i="0" u="none" strike="noStrike" cap="none">
              <a:solidFill>
                <a:srgbClr val="FFFFFF"/>
              </a:solidFill>
              <a:latin typeface="Open Sans Medium"/>
              <a:ea typeface="Open Sans Medium"/>
              <a:cs typeface="Open Sans Medium"/>
              <a:sym typeface="Open Sans Medium"/>
            </a:endParaRPr>
          </a:p>
        </p:txBody>
      </p:sp>
      <p:sp>
        <p:nvSpPr>
          <p:cNvPr id="88" name="Google Shape;88;p1"/>
          <p:cNvSpPr txBox="1"/>
          <p:nvPr/>
        </p:nvSpPr>
        <p:spPr>
          <a:xfrm>
            <a:off x="6494291" y="4060613"/>
            <a:ext cx="8115300" cy="1348593"/>
          </a:xfrm>
          <a:prstGeom prst="rect">
            <a:avLst/>
          </a:prstGeom>
          <a:noFill/>
          <a:ln>
            <a:noFill/>
          </a:ln>
        </p:spPr>
        <p:txBody>
          <a:bodyPr spcFirstLastPara="1" wrap="square" lIns="0" tIns="0" rIns="0" bIns="0" anchor="t" anchorCtr="0">
            <a:spAutoFit/>
          </a:bodyPr>
          <a:lstStyle/>
          <a:p>
            <a:pPr marL="0" marR="0" lvl="0" indent="0" algn="l" rtl="0">
              <a:lnSpc>
                <a:spcPct val="96999"/>
              </a:lnSpc>
              <a:spcBef>
                <a:spcPts val="0"/>
              </a:spcBef>
              <a:spcAft>
                <a:spcPts val="0"/>
              </a:spcAft>
              <a:buNone/>
            </a:pPr>
            <a:r>
              <a:rPr lang="en-US" sz="10299" b="0" i="0" u="none" strike="noStrike" cap="none" dirty="0">
                <a:solidFill>
                  <a:srgbClr val="FFFFFF"/>
                </a:solidFill>
                <a:latin typeface="Montserrat"/>
                <a:ea typeface="Montserrat"/>
                <a:cs typeface="Montserrat"/>
                <a:sym typeface="Montserrat"/>
              </a:rPr>
              <a:t>ENERCON</a:t>
            </a:r>
            <a:endParaRPr dirty="0"/>
          </a:p>
        </p:txBody>
      </p:sp>
      <p:sp>
        <p:nvSpPr>
          <p:cNvPr id="89" name="Google Shape;89;p1"/>
          <p:cNvSpPr txBox="1"/>
          <p:nvPr/>
        </p:nvSpPr>
        <p:spPr>
          <a:xfrm rot="-5400000">
            <a:off x="2482995" y="4633871"/>
            <a:ext cx="4615227" cy="136017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9600" b="1" i="0" u="none" strike="noStrike" cap="none">
                <a:solidFill>
                  <a:srgbClr val="FFFFFF"/>
                </a:solidFill>
                <a:latin typeface="Montserrat SemiBold"/>
                <a:ea typeface="Montserrat SemiBold"/>
                <a:cs typeface="Montserrat SemiBold"/>
                <a:sym typeface="Montserrat SemiBold"/>
              </a:rPr>
              <a:t>2022</a:t>
            </a:r>
            <a:endParaRPr/>
          </a:p>
        </p:txBody>
      </p:sp>
      <p:pic>
        <p:nvPicPr>
          <p:cNvPr id="90" name="Google Shape;90;p1"/>
          <p:cNvPicPr preferRelativeResize="0"/>
          <p:nvPr/>
        </p:nvPicPr>
        <p:blipFill rotWithShape="1">
          <a:blip r:embed="rId5">
            <a:alphaModFix/>
          </a:blip>
          <a:srcRect/>
          <a:stretch/>
        </p:blipFill>
        <p:spPr>
          <a:xfrm>
            <a:off x="8413309" y="6347875"/>
            <a:ext cx="362376" cy="361923"/>
          </a:xfrm>
          <a:prstGeom prst="rect">
            <a:avLst/>
          </a:prstGeom>
          <a:noFill/>
          <a:ln>
            <a:noFill/>
          </a:ln>
        </p:spPr>
      </p:pic>
      <p:pic>
        <p:nvPicPr>
          <p:cNvPr id="91" name="Google Shape;91;p1"/>
          <p:cNvPicPr preferRelativeResize="0"/>
          <p:nvPr/>
        </p:nvPicPr>
        <p:blipFill rotWithShape="1">
          <a:blip r:embed="rId6">
            <a:alphaModFix/>
          </a:blip>
          <a:srcRect/>
          <a:stretch/>
        </p:blipFill>
        <p:spPr>
          <a:xfrm>
            <a:off x="7965933" y="6347875"/>
            <a:ext cx="368701" cy="368701"/>
          </a:xfrm>
          <a:prstGeom prst="rect">
            <a:avLst/>
          </a:prstGeom>
          <a:noFill/>
          <a:ln>
            <a:noFill/>
          </a:ln>
        </p:spPr>
      </p:pic>
      <p:pic>
        <p:nvPicPr>
          <p:cNvPr id="92" name="Google Shape;92;p1"/>
          <p:cNvPicPr preferRelativeResize="0"/>
          <p:nvPr/>
        </p:nvPicPr>
        <p:blipFill rotWithShape="1">
          <a:blip r:embed="rId7">
            <a:alphaModFix/>
          </a:blip>
          <a:srcRect/>
          <a:stretch/>
        </p:blipFill>
        <p:spPr>
          <a:xfrm>
            <a:off x="8861743" y="6347875"/>
            <a:ext cx="911685" cy="368701"/>
          </a:xfrm>
          <a:prstGeom prst="rect">
            <a:avLst/>
          </a:prstGeom>
          <a:noFill/>
          <a:ln>
            <a:noFill/>
          </a:ln>
        </p:spPr>
      </p:pic>
      <p:pic>
        <p:nvPicPr>
          <p:cNvPr id="93" name="Google Shape;93;p1"/>
          <p:cNvPicPr preferRelativeResize="0"/>
          <p:nvPr/>
        </p:nvPicPr>
        <p:blipFill rotWithShape="1">
          <a:blip r:embed="rId8">
            <a:alphaModFix/>
          </a:blip>
          <a:srcRect/>
          <a:stretch/>
        </p:blipFill>
        <p:spPr>
          <a:xfrm>
            <a:off x="6494291" y="6347875"/>
            <a:ext cx="1395443" cy="399445"/>
          </a:xfrm>
          <a:prstGeom prst="rect">
            <a:avLst/>
          </a:prstGeom>
          <a:noFill/>
          <a:ln>
            <a:noFill/>
          </a:ln>
        </p:spPr>
      </p:pic>
      <p:pic>
        <p:nvPicPr>
          <p:cNvPr id="94" name="Google Shape;94;p1"/>
          <p:cNvPicPr preferRelativeResize="0"/>
          <p:nvPr/>
        </p:nvPicPr>
        <p:blipFill rotWithShape="1">
          <a:blip r:embed="rId9">
            <a:alphaModFix/>
          </a:blip>
          <a:srcRect/>
          <a:stretch/>
        </p:blipFill>
        <p:spPr>
          <a:xfrm>
            <a:off x="9859153" y="6347875"/>
            <a:ext cx="1212169" cy="36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900178"/>
            <a:ext cx="17277348" cy="1171706"/>
          </a:xfrm>
        </p:spPr>
        <p:txBody>
          <a:bodyPr>
            <a:noAutofit/>
          </a:bodyPr>
          <a:lstStyle/>
          <a:p>
            <a:r>
              <a:rPr lang="en-US" sz="4200" b="1" dirty="0">
                <a:solidFill>
                  <a:schemeClr val="accent6">
                    <a:lumMod val="50000"/>
                  </a:schemeClr>
                </a:solidFill>
                <a:latin typeface="Arial Nova" panose="020B0504020202020204" pitchFamily="34" charset="0"/>
              </a:rPr>
              <a:t>Creating Effective and Efficient Permit &amp; Procurement Process</a:t>
            </a:r>
          </a:p>
        </p:txBody>
      </p:sp>
      <p:sp>
        <p:nvSpPr>
          <p:cNvPr id="7" name="Title 1">
            <a:extLst>
              <a:ext uri="{FF2B5EF4-FFF2-40B4-BE49-F238E27FC236}">
                <a16:creationId xmlns:a16="http://schemas.microsoft.com/office/drawing/2014/main" id="{D8755889-4D8B-45E7-81EE-EEE81D1C1AA4}"/>
              </a:ext>
            </a:extLst>
          </p:cNvPr>
          <p:cNvSpPr txBox="1">
            <a:spLocks/>
          </p:cNvSpPr>
          <p:nvPr/>
        </p:nvSpPr>
        <p:spPr>
          <a:xfrm>
            <a:off x="457200" y="2071883"/>
            <a:ext cx="17277348" cy="117170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buClrTx/>
              <a:defRPr/>
            </a:pPr>
            <a:r>
              <a:rPr lang="en-US" sz="2700" b="1" dirty="0">
                <a:solidFill>
                  <a:prstClr val="black"/>
                </a:solidFill>
                <a:latin typeface="Arial Nova" panose="020B0504020202020204" pitchFamily="34" charset="0"/>
              </a:rPr>
              <a:t>Streamlining permit process &amp; improving the certainty of key procurement aspects are important to overcome the barriers of clean energy power development in Indonesia.</a:t>
            </a:r>
          </a:p>
        </p:txBody>
      </p:sp>
      <p:sp>
        <p:nvSpPr>
          <p:cNvPr id="8" name="Title 1">
            <a:extLst>
              <a:ext uri="{FF2B5EF4-FFF2-40B4-BE49-F238E27FC236}">
                <a16:creationId xmlns:a16="http://schemas.microsoft.com/office/drawing/2014/main" id="{5731546F-3D30-4409-8C5B-BD94E066C801}"/>
              </a:ext>
            </a:extLst>
          </p:cNvPr>
          <p:cNvSpPr txBox="1">
            <a:spLocks/>
          </p:cNvSpPr>
          <p:nvPr/>
        </p:nvSpPr>
        <p:spPr>
          <a:xfrm>
            <a:off x="457200" y="3243588"/>
            <a:ext cx="8157573" cy="6143235"/>
          </a:xfrm>
          <a:prstGeom prst="rect">
            <a:avLst/>
          </a:prstGeom>
        </p:spPr>
        <p:txBody>
          <a:bodyPr vert="horz" lIns="137160" tIns="68580" rIns="137160" bIns="6858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Summary of key risk issues: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The permit process can be lengthy &amp; challenging to acquire (especially for projects that require significant land acquisition and extensive impact studies), unclear, and surrounded by the tendency for graft practices, causing time uncertainty, leads to increasing costs and financing obstacles.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There is uncertainty for procuring opportunities in alignment with the plans and the targets of RUPTL</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Procurement assessment can be time-consuming, cumbersome for Independent Power Producers (IPPs), incurring high administration costs. PPA contract arrangement is based on negotiation, putting small-scale developers with lower bargaining power at a disadvantage</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Impartial resolution of conflicts between IPPs and PLN is uncertain</a:t>
            </a:r>
          </a:p>
          <a:p>
            <a:pPr marL="514350" indent="-514350" algn="just" defTabSz="1371600">
              <a:lnSpc>
                <a:spcPct val="100000"/>
              </a:lnSpc>
              <a:buClrTx/>
              <a:buFont typeface="Arial" panose="020B0604020202020204" pitchFamily="34" charset="0"/>
              <a:buChar char="•"/>
              <a:defRPr/>
            </a:pPr>
            <a:endParaRPr lang="en-US" sz="2400" dirty="0">
              <a:solidFill>
                <a:prstClr val="black"/>
              </a:solidFill>
              <a:latin typeface="Arial Nova" panose="020B0504020202020204" pitchFamily="34" charset="0"/>
            </a:endParaRPr>
          </a:p>
        </p:txBody>
      </p:sp>
      <p:sp>
        <p:nvSpPr>
          <p:cNvPr id="11" name="Title 1">
            <a:extLst>
              <a:ext uri="{FF2B5EF4-FFF2-40B4-BE49-F238E27FC236}">
                <a16:creationId xmlns:a16="http://schemas.microsoft.com/office/drawing/2014/main" id="{D9B2B9E9-8C76-4C19-B12F-56AE45A8A07F}"/>
              </a:ext>
            </a:extLst>
          </p:cNvPr>
          <p:cNvSpPr txBox="1">
            <a:spLocks/>
          </p:cNvSpPr>
          <p:nvPr/>
        </p:nvSpPr>
        <p:spPr>
          <a:xfrm>
            <a:off x="9142847" y="3243589"/>
            <a:ext cx="8157573" cy="5756363"/>
          </a:xfrm>
          <a:prstGeom prst="rect">
            <a:avLst/>
          </a:prstGeom>
        </p:spPr>
        <p:txBody>
          <a:bodyPr vert="horz" lIns="137160" tIns="68580" rIns="137160" bIns="6858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De-risking policies: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Streamlining clean energy permit process and enforce transparent practices, fraud avoidance mechanisms/control.</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Providing more procuring opportunities for IPPs as outlined in the plans and the targets of RUPTL, with most developers are expecting more tender bid opportunities and the implementation of feed-in-tariff contracts.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Improving consistency in PPA contracts by providing contract standards to enhance efficiency and equity.</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Improving the certainty of impartial dispute resolution between IPPs and PLN.</a:t>
            </a:r>
          </a:p>
        </p:txBody>
      </p:sp>
      <p:cxnSp>
        <p:nvCxnSpPr>
          <p:cNvPr id="14" name="Straight Connector 13">
            <a:extLst>
              <a:ext uri="{FF2B5EF4-FFF2-40B4-BE49-F238E27FC236}">
                <a16:creationId xmlns:a16="http://schemas.microsoft.com/office/drawing/2014/main" id="{66770CD8-45CD-4DFB-947D-45B5B6F3BBFD}"/>
              </a:ext>
            </a:extLst>
          </p:cNvPr>
          <p:cNvCxnSpPr>
            <a:cxnSpLocks/>
          </p:cNvCxnSpPr>
          <p:nvPr/>
        </p:nvCxnSpPr>
        <p:spPr>
          <a:xfrm flipV="1">
            <a:off x="8941079" y="3243590"/>
            <a:ext cx="0" cy="5965725"/>
          </a:xfrm>
          <a:prstGeom prst="line">
            <a:avLst/>
          </a:prstGeom>
          <a:ln w="28575">
            <a:solidFill>
              <a:srgbClr val="54A083"/>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6B51E1C-0572-48F6-87FD-194F8D795F67}"/>
              </a:ext>
            </a:extLst>
          </p:cNvPr>
          <p:cNvSpPr/>
          <p:nvPr/>
        </p:nvSpPr>
        <p:spPr>
          <a:xfrm rot="16200000">
            <a:off x="8706216" y="5845481"/>
            <a:ext cx="469725" cy="469725"/>
          </a:xfrm>
          <a:prstGeom prst="ellipse">
            <a:avLst/>
          </a:prstGeom>
          <a:solidFill>
            <a:srgbClr val="519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V</a:t>
            </a:r>
          </a:p>
        </p:txBody>
      </p:sp>
      <p:sp>
        <p:nvSpPr>
          <p:cNvPr id="16" name="Rectangle 15">
            <a:extLst>
              <a:ext uri="{FF2B5EF4-FFF2-40B4-BE49-F238E27FC236}">
                <a16:creationId xmlns:a16="http://schemas.microsoft.com/office/drawing/2014/main" id="{785E4382-87C1-44F1-9A5B-F107F6FE98E9}"/>
              </a:ext>
            </a:extLst>
          </p:cNvPr>
          <p:cNvSpPr/>
          <p:nvPr/>
        </p:nvSpPr>
        <p:spPr>
          <a:xfrm>
            <a:off x="519470"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Summary of Key Risk Issues</a:t>
            </a:r>
            <a:endParaRPr lang="en-ID" sz="2100" dirty="0"/>
          </a:p>
        </p:txBody>
      </p:sp>
      <p:sp>
        <p:nvSpPr>
          <p:cNvPr id="17" name="Rectangle 16">
            <a:extLst>
              <a:ext uri="{FF2B5EF4-FFF2-40B4-BE49-F238E27FC236}">
                <a16:creationId xmlns:a16="http://schemas.microsoft.com/office/drawing/2014/main" id="{EAC12BF0-6E21-4098-8810-0D7236C5FC67}"/>
              </a:ext>
            </a:extLst>
          </p:cNvPr>
          <p:cNvSpPr/>
          <p:nvPr/>
        </p:nvSpPr>
        <p:spPr>
          <a:xfrm>
            <a:off x="9267386"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De-risking Policies</a:t>
            </a:r>
            <a:endParaRPr lang="en-ID" sz="2100" dirty="0"/>
          </a:p>
        </p:txBody>
      </p:sp>
      <p:sp>
        <p:nvSpPr>
          <p:cNvPr id="19" name="TextBox 18">
            <a:extLst>
              <a:ext uri="{FF2B5EF4-FFF2-40B4-BE49-F238E27FC236}">
                <a16:creationId xmlns:a16="http://schemas.microsoft.com/office/drawing/2014/main" id="{B2363E82-1ECE-4BC9-A791-91DAC34B7E45}"/>
              </a:ext>
            </a:extLst>
          </p:cNvPr>
          <p:cNvSpPr txBox="1"/>
          <p:nvPr/>
        </p:nvSpPr>
        <p:spPr>
          <a:xfrm>
            <a:off x="11786532" y="9299737"/>
            <a:ext cx="6044268" cy="365549"/>
          </a:xfrm>
          <a:prstGeom prst="rect">
            <a:avLst/>
          </a:prstGeom>
          <a:noFill/>
        </p:spPr>
        <p:txBody>
          <a:bodyPr wrap="square">
            <a:spAutoFit/>
          </a:bodyPr>
          <a:lstStyle/>
          <a:p>
            <a:pPr algn="r">
              <a:lnSpc>
                <a:spcPct val="115000"/>
              </a:lnSpc>
              <a:spcAft>
                <a:spcPts val="1500"/>
              </a:spcAft>
            </a:pPr>
            <a:r>
              <a:rPr lang="en-US" sz="1650"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GIZ (2017), ADB (2019), UI (2021)</a:t>
            </a:r>
            <a:endParaRPr lang="en-ID" sz="2700"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12" name="Google Shape;162;p7">
            <a:extLst>
              <a:ext uri="{FF2B5EF4-FFF2-40B4-BE49-F238E27FC236}">
                <a16:creationId xmlns:a16="http://schemas.microsoft.com/office/drawing/2014/main" id="{1D719068-7AC9-0157-BCA6-3050F3E5A870}"/>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Tree>
    <p:extLst>
      <p:ext uri="{BB962C8B-B14F-4D97-AF65-F5344CB8AC3E}">
        <p14:creationId xmlns:p14="http://schemas.microsoft.com/office/powerpoint/2010/main" val="73052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900178"/>
            <a:ext cx="17277348" cy="1171706"/>
          </a:xfrm>
        </p:spPr>
        <p:txBody>
          <a:bodyPr>
            <a:noAutofit/>
          </a:bodyPr>
          <a:lstStyle/>
          <a:p>
            <a:r>
              <a:rPr lang="en-US" sz="4200" b="1" dirty="0">
                <a:solidFill>
                  <a:schemeClr val="accent6">
                    <a:lumMod val="50000"/>
                  </a:schemeClr>
                </a:solidFill>
                <a:latin typeface="Arial Nova" panose="020B0504020202020204" pitchFamily="34" charset="0"/>
              </a:rPr>
              <a:t>Increasing Project Risk Management by Providing Standards, Ratings, &amp; Technical Support</a:t>
            </a:r>
          </a:p>
        </p:txBody>
      </p:sp>
      <p:sp>
        <p:nvSpPr>
          <p:cNvPr id="7" name="Title 1">
            <a:extLst>
              <a:ext uri="{FF2B5EF4-FFF2-40B4-BE49-F238E27FC236}">
                <a16:creationId xmlns:a16="http://schemas.microsoft.com/office/drawing/2014/main" id="{D8755889-4D8B-45E7-81EE-EEE81D1C1AA4}"/>
              </a:ext>
            </a:extLst>
          </p:cNvPr>
          <p:cNvSpPr txBox="1">
            <a:spLocks/>
          </p:cNvSpPr>
          <p:nvPr/>
        </p:nvSpPr>
        <p:spPr>
          <a:xfrm>
            <a:off x="457200" y="2071883"/>
            <a:ext cx="17277348" cy="117170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buClrTx/>
              <a:defRPr/>
            </a:pPr>
            <a:r>
              <a:rPr lang="en-US" sz="2700" b="1" dirty="0">
                <a:solidFill>
                  <a:prstClr val="black"/>
                </a:solidFill>
                <a:latin typeface="Arial Nova" panose="020B0504020202020204" pitchFamily="34" charset="0"/>
              </a:rPr>
              <a:t>The provision of s</a:t>
            </a:r>
            <a:r>
              <a:rPr lang="en-US" sz="2700" b="1" dirty="0" err="1">
                <a:solidFill>
                  <a:prstClr val="black"/>
                </a:solidFill>
                <a:latin typeface="Arial Nova" panose="020B0504020202020204" pitchFamily="34" charset="0"/>
              </a:rPr>
              <a:t>tandards</a:t>
            </a:r>
            <a:r>
              <a:rPr lang="en-US" sz="2700" b="1" dirty="0">
                <a:solidFill>
                  <a:prstClr val="black"/>
                </a:solidFill>
                <a:latin typeface="Arial Nova" panose="020B0504020202020204" pitchFamily="34" charset="0"/>
              </a:rPr>
              <a:t>, ratings, &amp; technical support may help to address the asymmetric information and unanticipated risk problem in Indonesia’s clean energy power sector.</a:t>
            </a:r>
          </a:p>
        </p:txBody>
      </p:sp>
      <p:sp>
        <p:nvSpPr>
          <p:cNvPr id="8" name="Title 1">
            <a:extLst>
              <a:ext uri="{FF2B5EF4-FFF2-40B4-BE49-F238E27FC236}">
                <a16:creationId xmlns:a16="http://schemas.microsoft.com/office/drawing/2014/main" id="{5731546F-3D30-4409-8C5B-BD94E066C801}"/>
              </a:ext>
            </a:extLst>
          </p:cNvPr>
          <p:cNvSpPr txBox="1">
            <a:spLocks/>
          </p:cNvSpPr>
          <p:nvPr/>
        </p:nvSpPr>
        <p:spPr>
          <a:xfrm>
            <a:off x="457200" y="3243588"/>
            <a:ext cx="8157573" cy="6143235"/>
          </a:xfrm>
          <a:prstGeom prst="rect">
            <a:avLst/>
          </a:prstGeom>
        </p:spPr>
        <p:txBody>
          <a:bodyPr vert="horz" lIns="137160" tIns="68580" rIns="137160" bIns="6858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Summary of key risk issues: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With the niche market nature of clean energy powers, there is no formal standard for project development, resulting in asymmetric information problems in the sector.</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Financiers are often unable to fully understand and verify the assessment results of outsourced consultants in the evaluation of the risk level of clean energy power projects.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Not all developers, especially the small ones, are able to inform potential financiers of their risk profile due to the inaccessibility of hiring consultants.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clean energy projects often experience the materialization of unanticipated risks, such as land acquisition, social &amp; political resistance, and natural disaster events, that requires the assistance of relevant government agencies.</a:t>
            </a:r>
          </a:p>
        </p:txBody>
      </p:sp>
      <p:sp>
        <p:nvSpPr>
          <p:cNvPr id="11" name="Title 1">
            <a:extLst>
              <a:ext uri="{FF2B5EF4-FFF2-40B4-BE49-F238E27FC236}">
                <a16:creationId xmlns:a16="http://schemas.microsoft.com/office/drawing/2014/main" id="{D9B2B9E9-8C76-4C19-B12F-56AE45A8A07F}"/>
              </a:ext>
            </a:extLst>
          </p:cNvPr>
          <p:cNvSpPr txBox="1">
            <a:spLocks/>
          </p:cNvSpPr>
          <p:nvPr/>
        </p:nvSpPr>
        <p:spPr>
          <a:xfrm>
            <a:off x="9142847" y="3243589"/>
            <a:ext cx="8157573" cy="5756363"/>
          </a:xfrm>
          <a:prstGeom prst="rect">
            <a:avLst/>
          </a:prstGeom>
        </p:spPr>
        <p:txBody>
          <a:bodyPr vert="horz" lIns="137160" tIns="68580" rIns="137160" bIns="6858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De-risking policies: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Establishing a formal project assessment standard as a best-practice reference for risk evaluation.</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Providing a rating on clean energy projects and a rating or other forms of evaluation on the credibility of assessment consultants.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Ensuring the availability of relevant public institutions in providing technical support during risk assessment and mitigation. </a:t>
            </a:r>
          </a:p>
          <a:p>
            <a:pPr marL="514350" indent="-514350" algn="just">
              <a:lnSpc>
                <a:spcPct val="100000"/>
              </a:lnSpc>
              <a:buFont typeface="Arial" panose="020B0604020202020204" pitchFamily="34" charset="0"/>
              <a:buChar char="•"/>
              <a:defRPr/>
            </a:pPr>
            <a:r>
              <a:rPr lang="en-US" sz="2400" dirty="0">
                <a:solidFill>
                  <a:prstClr val="black"/>
                </a:solidFill>
                <a:latin typeface="Arial Nova" panose="020B0504020202020204" pitchFamily="34" charset="0"/>
              </a:rPr>
              <a:t>Developing pilot models for the mitigation of common project risks.</a:t>
            </a:r>
          </a:p>
        </p:txBody>
      </p:sp>
      <p:cxnSp>
        <p:nvCxnSpPr>
          <p:cNvPr id="12" name="Straight Connector 11">
            <a:extLst>
              <a:ext uri="{FF2B5EF4-FFF2-40B4-BE49-F238E27FC236}">
                <a16:creationId xmlns:a16="http://schemas.microsoft.com/office/drawing/2014/main" id="{2DE1FB4B-0D8F-458B-925F-7678CF08C022}"/>
              </a:ext>
            </a:extLst>
          </p:cNvPr>
          <p:cNvCxnSpPr>
            <a:cxnSpLocks/>
          </p:cNvCxnSpPr>
          <p:nvPr/>
        </p:nvCxnSpPr>
        <p:spPr>
          <a:xfrm flipV="1">
            <a:off x="8941079" y="3243590"/>
            <a:ext cx="0" cy="5965725"/>
          </a:xfrm>
          <a:prstGeom prst="line">
            <a:avLst/>
          </a:prstGeom>
          <a:ln w="28575">
            <a:solidFill>
              <a:srgbClr val="54A083"/>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5865A60-0EA2-42A4-AD80-6C19D98CC5F5}"/>
              </a:ext>
            </a:extLst>
          </p:cNvPr>
          <p:cNvSpPr/>
          <p:nvPr/>
        </p:nvSpPr>
        <p:spPr>
          <a:xfrm rot="16200000">
            <a:off x="8706216" y="5845481"/>
            <a:ext cx="469725" cy="469725"/>
          </a:xfrm>
          <a:prstGeom prst="ellipse">
            <a:avLst/>
          </a:prstGeom>
          <a:solidFill>
            <a:srgbClr val="519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V</a:t>
            </a:r>
          </a:p>
        </p:txBody>
      </p:sp>
      <p:sp>
        <p:nvSpPr>
          <p:cNvPr id="14" name="Rectangle 13">
            <a:extLst>
              <a:ext uri="{FF2B5EF4-FFF2-40B4-BE49-F238E27FC236}">
                <a16:creationId xmlns:a16="http://schemas.microsoft.com/office/drawing/2014/main" id="{E875A2F6-E932-47A9-84A1-6C532237977B}"/>
              </a:ext>
            </a:extLst>
          </p:cNvPr>
          <p:cNvSpPr/>
          <p:nvPr/>
        </p:nvSpPr>
        <p:spPr>
          <a:xfrm>
            <a:off x="519470"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Summary of Key Risk Issues</a:t>
            </a:r>
            <a:endParaRPr lang="en-ID" sz="2100" dirty="0"/>
          </a:p>
        </p:txBody>
      </p:sp>
      <p:sp>
        <p:nvSpPr>
          <p:cNvPr id="15" name="Rectangle 14">
            <a:extLst>
              <a:ext uri="{FF2B5EF4-FFF2-40B4-BE49-F238E27FC236}">
                <a16:creationId xmlns:a16="http://schemas.microsoft.com/office/drawing/2014/main" id="{8CA5312C-9A06-4A92-88A8-21936ADBC4C0}"/>
              </a:ext>
            </a:extLst>
          </p:cNvPr>
          <p:cNvSpPr/>
          <p:nvPr/>
        </p:nvSpPr>
        <p:spPr>
          <a:xfrm>
            <a:off x="9267386"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De-risking Policies</a:t>
            </a:r>
            <a:endParaRPr lang="en-ID" sz="2100" dirty="0"/>
          </a:p>
        </p:txBody>
      </p:sp>
      <p:sp>
        <p:nvSpPr>
          <p:cNvPr id="16" name="TextBox 15">
            <a:extLst>
              <a:ext uri="{FF2B5EF4-FFF2-40B4-BE49-F238E27FC236}">
                <a16:creationId xmlns:a16="http://schemas.microsoft.com/office/drawing/2014/main" id="{D1B2DF60-7816-4FCF-9D46-7BEEA36D93FD}"/>
              </a:ext>
            </a:extLst>
          </p:cNvPr>
          <p:cNvSpPr txBox="1"/>
          <p:nvPr/>
        </p:nvSpPr>
        <p:spPr>
          <a:xfrm>
            <a:off x="11786532" y="9318787"/>
            <a:ext cx="6044268" cy="365549"/>
          </a:xfrm>
          <a:prstGeom prst="rect">
            <a:avLst/>
          </a:prstGeom>
          <a:noFill/>
        </p:spPr>
        <p:txBody>
          <a:bodyPr wrap="square">
            <a:spAutoFit/>
          </a:bodyPr>
          <a:lstStyle/>
          <a:p>
            <a:pPr algn="r">
              <a:lnSpc>
                <a:spcPct val="115000"/>
              </a:lnSpc>
              <a:spcAft>
                <a:spcPts val="1500"/>
              </a:spcAft>
            </a:pPr>
            <a:r>
              <a:rPr lang="en-US" sz="1650"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GIZ (2017), UI, 2021</a:t>
            </a:r>
            <a:endParaRPr lang="en-ID" sz="2700"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17" name="Google Shape;162;p7">
            <a:extLst>
              <a:ext uri="{FF2B5EF4-FFF2-40B4-BE49-F238E27FC236}">
                <a16:creationId xmlns:a16="http://schemas.microsoft.com/office/drawing/2014/main" id="{682B2EB3-CAD0-EA7C-13DE-41F61407BFD0}"/>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Tree>
    <p:extLst>
      <p:ext uri="{BB962C8B-B14F-4D97-AF65-F5344CB8AC3E}">
        <p14:creationId xmlns:p14="http://schemas.microsoft.com/office/powerpoint/2010/main" val="186573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900178"/>
            <a:ext cx="17277348" cy="1171706"/>
          </a:xfrm>
        </p:spPr>
        <p:txBody>
          <a:bodyPr>
            <a:noAutofit/>
          </a:bodyPr>
          <a:lstStyle/>
          <a:p>
            <a:r>
              <a:rPr lang="en-US" sz="4200" b="1" dirty="0">
                <a:solidFill>
                  <a:schemeClr val="accent6">
                    <a:lumMod val="50000"/>
                  </a:schemeClr>
                </a:solidFill>
                <a:latin typeface="Arial Nova" panose="020B0504020202020204" pitchFamily="34" charset="0"/>
              </a:rPr>
              <a:t>Enhancing Project Feasibility &amp; Credibility by Facilitating Research, Project Development, and Capacity Building</a:t>
            </a:r>
          </a:p>
        </p:txBody>
      </p:sp>
      <p:sp>
        <p:nvSpPr>
          <p:cNvPr id="7" name="Title 1">
            <a:extLst>
              <a:ext uri="{FF2B5EF4-FFF2-40B4-BE49-F238E27FC236}">
                <a16:creationId xmlns:a16="http://schemas.microsoft.com/office/drawing/2014/main" id="{D8755889-4D8B-45E7-81EE-EEE81D1C1AA4}"/>
              </a:ext>
            </a:extLst>
          </p:cNvPr>
          <p:cNvSpPr txBox="1">
            <a:spLocks/>
          </p:cNvSpPr>
          <p:nvPr/>
        </p:nvSpPr>
        <p:spPr>
          <a:xfrm>
            <a:off x="457200" y="2071883"/>
            <a:ext cx="17277348" cy="117170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1371600">
              <a:buClrTx/>
              <a:defRPr/>
            </a:pPr>
            <a:r>
              <a:rPr lang="en-US" sz="2700" b="1" dirty="0">
                <a:solidFill>
                  <a:prstClr val="black"/>
                </a:solidFill>
                <a:latin typeface="Arial Nova" panose="020B0504020202020204" pitchFamily="34" charset="0"/>
              </a:rPr>
              <a:t>Research, project development, and capacity building can reduce the risks during development phase, prevent possible decrease in competitiveness, and enhance the credibility of local developers</a:t>
            </a:r>
          </a:p>
        </p:txBody>
      </p:sp>
      <p:sp>
        <p:nvSpPr>
          <p:cNvPr id="8" name="Title 1">
            <a:extLst>
              <a:ext uri="{FF2B5EF4-FFF2-40B4-BE49-F238E27FC236}">
                <a16:creationId xmlns:a16="http://schemas.microsoft.com/office/drawing/2014/main" id="{5731546F-3D30-4409-8C5B-BD94E066C801}"/>
              </a:ext>
            </a:extLst>
          </p:cNvPr>
          <p:cNvSpPr txBox="1">
            <a:spLocks/>
          </p:cNvSpPr>
          <p:nvPr/>
        </p:nvSpPr>
        <p:spPr>
          <a:xfrm>
            <a:off x="457200" y="3243588"/>
            <a:ext cx="8157573" cy="6143235"/>
          </a:xfrm>
          <a:prstGeom prst="rect">
            <a:avLst/>
          </a:prstGeom>
        </p:spPr>
        <p:txBody>
          <a:bodyPr vert="horz" lIns="137160" tIns="68580" rIns="137160" bIns="6858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Summary of key risk issues: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Developers often face the highest level of risk during the development phase when an unsuccessful development attempt may immediately turn into a sunk cost.</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Additionally, project development facilities is important but often too costly for private developers to conduct on their own.</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Concerns are often raised on the credibility of local small-scale developers in conducting clean energy power projects.</a:t>
            </a:r>
          </a:p>
        </p:txBody>
      </p:sp>
      <p:sp>
        <p:nvSpPr>
          <p:cNvPr id="11" name="Title 1">
            <a:extLst>
              <a:ext uri="{FF2B5EF4-FFF2-40B4-BE49-F238E27FC236}">
                <a16:creationId xmlns:a16="http://schemas.microsoft.com/office/drawing/2014/main" id="{D9B2B9E9-8C76-4C19-B12F-56AE45A8A07F}"/>
              </a:ext>
            </a:extLst>
          </p:cNvPr>
          <p:cNvSpPr txBox="1">
            <a:spLocks/>
          </p:cNvSpPr>
          <p:nvPr/>
        </p:nvSpPr>
        <p:spPr>
          <a:xfrm>
            <a:off x="9142847" y="3243589"/>
            <a:ext cx="8157573" cy="5756363"/>
          </a:xfrm>
          <a:prstGeom prst="rect">
            <a:avLst/>
          </a:prstGeom>
        </p:spPr>
        <p:txBody>
          <a:bodyPr vert="horz" lIns="137160" tIns="68580" rIns="137160" bIns="6858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De-risking policies: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Providing project development facilities, which mainly include development financing and technical assistance.</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Research and development (R&amp;D) facilities by providing fiscal incentives through the increase in public funding for clean energy (R&amp;D) and technical supports including access to public research equipment, instruments, &amp; personnel.</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Project development research may also include government-supported exploration projects and the dissemination of national research findings.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Capacity building includes industry training, apprenticeship programs, industry conferences, and university programs to build skills in the clean energy sector (planning, construction, and operations &amp; marketing).</a:t>
            </a:r>
          </a:p>
        </p:txBody>
      </p:sp>
      <p:cxnSp>
        <p:nvCxnSpPr>
          <p:cNvPr id="12" name="Straight Connector 11">
            <a:extLst>
              <a:ext uri="{FF2B5EF4-FFF2-40B4-BE49-F238E27FC236}">
                <a16:creationId xmlns:a16="http://schemas.microsoft.com/office/drawing/2014/main" id="{2DE1FB4B-0D8F-458B-925F-7678CF08C022}"/>
              </a:ext>
            </a:extLst>
          </p:cNvPr>
          <p:cNvCxnSpPr>
            <a:cxnSpLocks/>
          </p:cNvCxnSpPr>
          <p:nvPr/>
        </p:nvCxnSpPr>
        <p:spPr>
          <a:xfrm flipV="1">
            <a:off x="8941079" y="3243590"/>
            <a:ext cx="0" cy="5965725"/>
          </a:xfrm>
          <a:prstGeom prst="line">
            <a:avLst/>
          </a:prstGeom>
          <a:ln w="28575">
            <a:solidFill>
              <a:srgbClr val="54A083"/>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5865A60-0EA2-42A4-AD80-6C19D98CC5F5}"/>
              </a:ext>
            </a:extLst>
          </p:cNvPr>
          <p:cNvSpPr/>
          <p:nvPr/>
        </p:nvSpPr>
        <p:spPr>
          <a:xfrm rot="16200000">
            <a:off x="8706216" y="5845481"/>
            <a:ext cx="469725" cy="469725"/>
          </a:xfrm>
          <a:prstGeom prst="ellipse">
            <a:avLst/>
          </a:prstGeom>
          <a:solidFill>
            <a:srgbClr val="519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V</a:t>
            </a:r>
          </a:p>
        </p:txBody>
      </p:sp>
      <p:sp>
        <p:nvSpPr>
          <p:cNvPr id="14" name="Rectangle 13">
            <a:extLst>
              <a:ext uri="{FF2B5EF4-FFF2-40B4-BE49-F238E27FC236}">
                <a16:creationId xmlns:a16="http://schemas.microsoft.com/office/drawing/2014/main" id="{E875A2F6-E932-47A9-84A1-6C532237977B}"/>
              </a:ext>
            </a:extLst>
          </p:cNvPr>
          <p:cNvSpPr/>
          <p:nvPr/>
        </p:nvSpPr>
        <p:spPr>
          <a:xfrm>
            <a:off x="519470"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Summary of Key Risk Issues</a:t>
            </a:r>
            <a:endParaRPr lang="en-ID" sz="2100" dirty="0"/>
          </a:p>
        </p:txBody>
      </p:sp>
      <p:sp>
        <p:nvSpPr>
          <p:cNvPr id="15" name="Rectangle 14">
            <a:extLst>
              <a:ext uri="{FF2B5EF4-FFF2-40B4-BE49-F238E27FC236}">
                <a16:creationId xmlns:a16="http://schemas.microsoft.com/office/drawing/2014/main" id="{8CA5312C-9A06-4A92-88A8-21936ADBC4C0}"/>
              </a:ext>
            </a:extLst>
          </p:cNvPr>
          <p:cNvSpPr/>
          <p:nvPr/>
        </p:nvSpPr>
        <p:spPr>
          <a:xfrm>
            <a:off x="9267386"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De-risking Policies</a:t>
            </a:r>
            <a:endParaRPr lang="en-ID" sz="2100" dirty="0"/>
          </a:p>
        </p:txBody>
      </p:sp>
      <p:sp>
        <p:nvSpPr>
          <p:cNvPr id="10" name="TextBox 9">
            <a:extLst>
              <a:ext uri="{FF2B5EF4-FFF2-40B4-BE49-F238E27FC236}">
                <a16:creationId xmlns:a16="http://schemas.microsoft.com/office/drawing/2014/main" id="{4ACA775E-1553-4AF1-9AB5-2B7068D91D8A}"/>
              </a:ext>
            </a:extLst>
          </p:cNvPr>
          <p:cNvSpPr txBox="1"/>
          <p:nvPr/>
        </p:nvSpPr>
        <p:spPr>
          <a:xfrm>
            <a:off x="11690280" y="9420094"/>
            <a:ext cx="6044268" cy="365549"/>
          </a:xfrm>
          <a:prstGeom prst="rect">
            <a:avLst/>
          </a:prstGeom>
          <a:noFill/>
        </p:spPr>
        <p:txBody>
          <a:bodyPr wrap="square">
            <a:spAutoFit/>
          </a:bodyPr>
          <a:lstStyle/>
          <a:p>
            <a:pPr algn="r">
              <a:lnSpc>
                <a:spcPct val="115000"/>
              </a:lnSpc>
              <a:spcAft>
                <a:spcPts val="1500"/>
              </a:spcAft>
            </a:pPr>
            <a:r>
              <a:rPr lang="en-US" sz="1650"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GIZ (2017), UI, 2021</a:t>
            </a:r>
            <a:endParaRPr lang="en-ID" sz="2700"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16" name="Google Shape;162;p7">
            <a:extLst>
              <a:ext uri="{FF2B5EF4-FFF2-40B4-BE49-F238E27FC236}">
                <a16:creationId xmlns:a16="http://schemas.microsoft.com/office/drawing/2014/main" id="{0FF3F462-00BD-7D32-28D8-3EF689465AD2}"/>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Tree>
    <p:extLst>
      <p:ext uri="{BB962C8B-B14F-4D97-AF65-F5344CB8AC3E}">
        <p14:creationId xmlns:p14="http://schemas.microsoft.com/office/powerpoint/2010/main" val="8106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7">
            <a:extLst>
              <a:ext uri="{FF2B5EF4-FFF2-40B4-BE49-F238E27FC236}">
                <a16:creationId xmlns:a16="http://schemas.microsoft.com/office/drawing/2014/main" id="{5FC2E665-5223-0206-8926-70B9FCA31BB7}"/>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
        <p:nvSpPr>
          <p:cNvPr id="5" name="Rectangle: Rounded Corners 4">
            <a:extLst>
              <a:ext uri="{FF2B5EF4-FFF2-40B4-BE49-F238E27FC236}">
                <a16:creationId xmlns:a16="http://schemas.microsoft.com/office/drawing/2014/main" id="{CC009998-B4E7-4A90-EED3-81DDC768F616}"/>
              </a:ext>
            </a:extLst>
          </p:cNvPr>
          <p:cNvSpPr/>
          <p:nvPr/>
        </p:nvSpPr>
        <p:spPr>
          <a:xfrm>
            <a:off x="925781" y="6441342"/>
            <a:ext cx="4297473" cy="13721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Public Funds (APBN, APBD, Fiscal Facilities from the central government, local governments, etc.)</a:t>
            </a:r>
          </a:p>
        </p:txBody>
      </p:sp>
      <p:sp>
        <p:nvSpPr>
          <p:cNvPr id="6" name="Rectangle: Rounded Corners 5">
            <a:extLst>
              <a:ext uri="{FF2B5EF4-FFF2-40B4-BE49-F238E27FC236}">
                <a16:creationId xmlns:a16="http://schemas.microsoft.com/office/drawing/2014/main" id="{91EBC6F0-E2B0-A90C-BB57-4F4AFAC77B18}"/>
              </a:ext>
            </a:extLst>
          </p:cNvPr>
          <p:cNvSpPr/>
          <p:nvPr/>
        </p:nvSpPr>
        <p:spPr>
          <a:xfrm>
            <a:off x="936835" y="2829443"/>
            <a:ext cx="3465941" cy="1578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Bilateral Schemes (e.g. TA, grants, soft loans, other supporting instruments from GIZ, </a:t>
            </a:r>
            <a:r>
              <a:rPr lang="en-US" sz="1500" dirty="0" err="1">
                <a:solidFill>
                  <a:schemeClr val="tx1"/>
                </a:solidFill>
              </a:rPr>
              <a:t>KfW</a:t>
            </a:r>
            <a:r>
              <a:rPr lang="en-US" sz="1500" dirty="0">
                <a:solidFill>
                  <a:schemeClr val="tx1"/>
                </a:solidFill>
              </a:rPr>
              <a:t>, UK FCDO, USAID, AUSAID, AFD, JICA, DANIDA, etc.)  </a:t>
            </a:r>
          </a:p>
          <a:p>
            <a:pPr algn="ctr"/>
            <a:endParaRPr lang="en-US" sz="1500" dirty="0">
              <a:solidFill>
                <a:schemeClr val="tx1"/>
              </a:solidFill>
            </a:endParaRPr>
          </a:p>
        </p:txBody>
      </p:sp>
      <p:sp>
        <p:nvSpPr>
          <p:cNvPr id="7" name="Rectangle: Rounded Corners 6">
            <a:extLst>
              <a:ext uri="{FF2B5EF4-FFF2-40B4-BE49-F238E27FC236}">
                <a16:creationId xmlns:a16="http://schemas.microsoft.com/office/drawing/2014/main" id="{2A878FD0-9B4D-6CE9-832F-ABC859CEBA4B}"/>
              </a:ext>
            </a:extLst>
          </p:cNvPr>
          <p:cNvSpPr/>
          <p:nvPr/>
        </p:nvSpPr>
        <p:spPr>
          <a:xfrm>
            <a:off x="15585883" y="3600451"/>
            <a:ext cx="2142221" cy="1856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Contributions from Philanthropy, Foundations, NGOs, etc.</a:t>
            </a:r>
          </a:p>
        </p:txBody>
      </p:sp>
      <p:sp>
        <p:nvSpPr>
          <p:cNvPr id="8" name="Rectangle: Rounded Corners 7">
            <a:extLst>
              <a:ext uri="{FF2B5EF4-FFF2-40B4-BE49-F238E27FC236}">
                <a16:creationId xmlns:a16="http://schemas.microsoft.com/office/drawing/2014/main" id="{4CCA2CFD-16D7-C04D-7FF8-99B1DBBA03AA}"/>
              </a:ext>
            </a:extLst>
          </p:cNvPr>
          <p:cNvSpPr/>
          <p:nvPr/>
        </p:nvSpPr>
        <p:spPr>
          <a:xfrm>
            <a:off x="10672697" y="5084597"/>
            <a:ext cx="4459224" cy="2400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Private Funds (Credits, Leasing, Bonds, Equity, Mezzanine, Special Collateral and startups, other from private companies, </a:t>
            </a:r>
            <a:r>
              <a:rPr lang="en-US" sz="1800" dirty="0" err="1">
                <a:solidFill>
                  <a:schemeClr val="tx1"/>
                </a:solidFill>
              </a:rPr>
              <a:t>Fis</a:t>
            </a:r>
            <a:r>
              <a:rPr lang="en-US" sz="1800" dirty="0">
                <a:solidFill>
                  <a:schemeClr val="tx1"/>
                </a:solidFill>
              </a:rPr>
              <a:t>, investors, etc.)</a:t>
            </a:r>
            <a:endParaRPr lang="en-ID" sz="1800" dirty="0">
              <a:solidFill>
                <a:schemeClr val="tx1"/>
              </a:solidFill>
            </a:endParaRPr>
          </a:p>
        </p:txBody>
      </p:sp>
      <p:sp>
        <p:nvSpPr>
          <p:cNvPr id="9" name="Rectangle: Rounded Corners 8">
            <a:extLst>
              <a:ext uri="{FF2B5EF4-FFF2-40B4-BE49-F238E27FC236}">
                <a16:creationId xmlns:a16="http://schemas.microsoft.com/office/drawing/2014/main" id="{490D6D69-D220-5366-C9B9-0030E814D2C0}"/>
              </a:ext>
            </a:extLst>
          </p:cNvPr>
          <p:cNvSpPr/>
          <p:nvPr/>
        </p:nvSpPr>
        <p:spPr>
          <a:xfrm>
            <a:off x="5596409" y="2804944"/>
            <a:ext cx="3547592" cy="15184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Multilateral Schemes (e.g. TA, grants, soft loans, loans, other financial instruments from ADB, WB, UN Agencies, EIB, etc.  </a:t>
            </a:r>
          </a:p>
          <a:p>
            <a:pPr algn="ctr"/>
            <a:endParaRPr lang="en-US" sz="1500" dirty="0">
              <a:solidFill>
                <a:schemeClr val="tx1"/>
              </a:solidFill>
            </a:endParaRPr>
          </a:p>
        </p:txBody>
      </p:sp>
      <p:sp>
        <p:nvSpPr>
          <p:cNvPr id="10" name="Rectangle: Rounded Corners 9">
            <a:extLst>
              <a:ext uri="{FF2B5EF4-FFF2-40B4-BE49-F238E27FC236}">
                <a16:creationId xmlns:a16="http://schemas.microsoft.com/office/drawing/2014/main" id="{9F9BA0E1-D96C-9F70-AE14-1AA80BFFF6E6}"/>
              </a:ext>
            </a:extLst>
          </p:cNvPr>
          <p:cNvSpPr/>
          <p:nvPr/>
        </p:nvSpPr>
        <p:spPr>
          <a:xfrm>
            <a:off x="936834" y="1614527"/>
            <a:ext cx="16781232" cy="7082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Contributor</a:t>
            </a:r>
            <a:endParaRPr lang="en-ID" sz="2100" dirty="0">
              <a:solidFill>
                <a:schemeClr val="tx1"/>
              </a:solidFill>
            </a:endParaRPr>
          </a:p>
        </p:txBody>
      </p:sp>
      <p:sp>
        <p:nvSpPr>
          <p:cNvPr id="11" name="Rectangle: Rounded Corners 10">
            <a:extLst>
              <a:ext uri="{FF2B5EF4-FFF2-40B4-BE49-F238E27FC236}">
                <a16:creationId xmlns:a16="http://schemas.microsoft.com/office/drawing/2014/main" id="{A09CAB34-5E08-566C-DD2B-BD2D9F1D0EBB}"/>
              </a:ext>
            </a:extLst>
          </p:cNvPr>
          <p:cNvSpPr/>
          <p:nvPr/>
        </p:nvSpPr>
        <p:spPr>
          <a:xfrm>
            <a:off x="6426260" y="6583053"/>
            <a:ext cx="3329639" cy="1540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Innovative Mechanisms (e.g. SDG Indonesia One, BPDLH, PPP, Geothermal Fund, Carbon Mechanism, Green Sukuk, from K/L, government institutions, LJK, BUMN, etc. </a:t>
            </a:r>
            <a:endParaRPr lang="en-ID" sz="1500" dirty="0">
              <a:solidFill>
                <a:schemeClr val="tx1"/>
              </a:solidFill>
            </a:endParaRPr>
          </a:p>
        </p:txBody>
      </p:sp>
      <p:cxnSp>
        <p:nvCxnSpPr>
          <p:cNvPr id="12" name="Connector: Elbow 11">
            <a:extLst>
              <a:ext uri="{FF2B5EF4-FFF2-40B4-BE49-F238E27FC236}">
                <a16:creationId xmlns:a16="http://schemas.microsoft.com/office/drawing/2014/main" id="{B0BD299B-CA0C-3473-7925-08C587059630}"/>
              </a:ext>
            </a:extLst>
          </p:cNvPr>
          <p:cNvCxnSpPr>
            <a:cxnSpLocks/>
            <a:stCxn id="10" idx="2"/>
            <a:endCxn id="6" idx="0"/>
          </p:cNvCxnSpPr>
          <p:nvPr/>
        </p:nvCxnSpPr>
        <p:spPr>
          <a:xfrm rot="5400000">
            <a:off x="5745305" y="-752705"/>
            <a:ext cx="506648" cy="66576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C99D5B6-415E-3709-3941-4170EEC42EB7}"/>
              </a:ext>
            </a:extLst>
          </p:cNvPr>
          <p:cNvCxnSpPr>
            <a:cxnSpLocks/>
            <a:stCxn id="10" idx="2"/>
            <a:endCxn id="9" idx="0"/>
          </p:cNvCxnSpPr>
          <p:nvPr/>
        </p:nvCxnSpPr>
        <p:spPr>
          <a:xfrm rot="5400000">
            <a:off x="8107754" y="1585247"/>
            <a:ext cx="482148" cy="19572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DEFBD13-16B4-1F7B-8F2F-7A87B9F223D7}"/>
              </a:ext>
            </a:extLst>
          </p:cNvPr>
          <p:cNvCxnSpPr>
            <a:cxnSpLocks/>
            <a:stCxn id="10" idx="2"/>
            <a:endCxn id="8" idx="0"/>
          </p:cNvCxnSpPr>
          <p:nvPr/>
        </p:nvCxnSpPr>
        <p:spPr>
          <a:xfrm rot="16200000" flipH="1">
            <a:off x="9733979" y="1916266"/>
            <a:ext cx="2761802" cy="35748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058D50A-245E-47B3-F9E9-33D299BF8987}"/>
              </a:ext>
            </a:extLst>
          </p:cNvPr>
          <p:cNvCxnSpPr>
            <a:cxnSpLocks/>
            <a:stCxn id="10" idx="2"/>
            <a:endCxn id="7" idx="0"/>
          </p:cNvCxnSpPr>
          <p:nvPr/>
        </p:nvCxnSpPr>
        <p:spPr>
          <a:xfrm rot="16200000" flipH="1">
            <a:off x="12353394" y="-703149"/>
            <a:ext cx="1277655" cy="73295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5128DB6-56D1-0854-3AF2-61A31042B280}"/>
              </a:ext>
            </a:extLst>
          </p:cNvPr>
          <p:cNvCxnSpPr>
            <a:cxnSpLocks/>
            <a:stCxn id="6" idx="3"/>
            <a:endCxn id="9" idx="1"/>
          </p:cNvCxnSpPr>
          <p:nvPr/>
        </p:nvCxnSpPr>
        <p:spPr>
          <a:xfrm flipV="1">
            <a:off x="4402775" y="3564191"/>
            <a:ext cx="1193634" cy="54588"/>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433A82AD-D365-01ED-2F44-A0E554DF9CB9}"/>
              </a:ext>
            </a:extLst>
          </p:cNvPr>
          <p:cNvCxnSpPr>
            <a:cxnSpLocks/>
            <a:stCxn id="10" idx="1"/>
            <a:endCxn id="5" idx="1"/>
          </p:cNvCxnSpPr>
          <p:nvPr/>
        </p:nvCxnSpPr>
        <p:spPr>
          <a:xfrm rot="10800000" flipV="1">
            <a:off x="925783" y="1968662"/>
            <a:ext cx="11054" cy="5158764"/>
          </a:xfrm>
          <a:prstGeom prst="bentConnector3">
            <a:avLst>
              <a:gd name="adj1" fmla="val 320218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F8C682B6-867E-7C3F-3739-8A33C626E6BF}"/>
              </a:ext>
            </a:extLst>
          </p:cNvPr>
          <p:cNvCxnSpPr>
            <a:cxnSpLocks/>
            <a:stCxn id="9" idx="2"/>
            <a:endCxn id="5" idx="0"/>
          </p:cNvCxnSpPr>
          <p:nvPr/>
        </p:nvCxnSpPr>
        <p:spPr>
          <a:xfrm rot="5400000">
            <a:off x="4163410" y="3234545"/>
            <a:ext cx="2117906" cy="42956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A40E006-81F2-8A2A-96E1-DCD908CCFF66}"/>
              </a:ext>
            </a:extLst>
          </p:cNvPr>
          <p:cNvCxnSpPr>
            <a:cxnSpLocks/>
            <a:stCxn id="9" idx="3"/>
            <a:endCxn id="8" idx="1"/>
          </p:cNvCxnSpPr>
          <p:nvPr/>
        </p:nvCxnSpPr>
        <p:spPr>
          <a:xfrm>
            <a:off x="9144001" y="3564191"/>
            <a:ext cx="1528697" cy="2720556"/>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395CC92-1C75-A58A-69E3-514FB014EDA0}"/>
              </a:ext>
            </a:extLst>
          </p:cNvPr>
          <p:cNvCxnSpPr>
            <a:cxnSpLocks/>
            <a:stCxn id="6" idx="1"/>
            <a:endCxn id="5" idx="0"/>
          </p:cNvCxnSpPr>
          <p:nvPr/>
        </p:nvCxnSpPr>
        <p:spPr>
          <a:xfrm rot="10800000" flipH="1" flipV="1">
            <a:off x="936834" y="3618778"/>
            <a:ext cx="2137683" cy="2822564"/>
          </a:xfrm>
          <a:prstGeom prst="bentConnector4">
            <a:avLst>
              <a:gd name="adj1" fmla="val -16041"/>
              <a:gd name="adj2" fmla="val 639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5C6E1EF-E9ED-4A46-130B-893F418CA594}"/>
              </a:ext>
            </a:extLst>
          </p:cNvPr>
          <p:cNvCxnSpPr>
            <a:cxnSpLocks/>
          </p:cNvCxnSpPr>
          <p:nvPr/>
        </p:nvCxnSpPr>
        <p:spPr>
          <a:xfrm rot="16200000" flipH="1">
            <a:off x="5637310" y="1214221"/>
            <a:ext cx="2067884" cy="8002892"/>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Arrow: Down 21">
            <a:extLst>
              <a:ext uri="{FF2B5EF4-FFF2-40B4-BE49-F238E27FC236}">
                <a16:creationId xmlns:a16="http://schemas.microsoft.com/office/drawing/2014/main" id="{8E6EB82B-4ED1-75C8-3E7A-B0B14CE808E8}"/>
              </a:ext>
            </a:extLst>
          </p:cNvPr>
          <p:cNvSpPr/>
          <p:nvPr/>
        </p:nvSpPr>
        <p:spPr>
          <a:xfrm>
            <a:off x="1931567" y="8450492"/>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3" name="Arrow: Down 22">
            <a:extLst>
              <a:ext uri="{FF2B5EF4-FFF2-40B4-BE49-F238E27FC236}">
                <a16:creationId xmlns:a16="http://schemas.microsoft.com/office/drawing/2014/main" id="{13442C4A-B241-3DEC-9879-C337F1AEDBD9}"/>
              </a:ext>
            </a:extLst>
          </p:cNvPr>
          <p:cNvSpPr/>
          <p:nvPr/>
        </p:nvSpPr>
        <p:spPr>
          <a:xfrm>
            <a:off x="2857782" y="8450287"/>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4" name="Arrow: Down 23">
            <a:extLst>
              <a:ext uri="{FF2B5EF4-FFF2-40B4-BE49-F238E27FC236}">
                <a16:creationId xmlns:a16="http://schemas.microsoft.com/office/drawing/2014/main" id="{649A1453-3B19-37FD-2310-7CED9130DC0C}"/>
              </a:ext>
            </a:extLst>
          </p:cNvPr>
          <p:cNvSpPr/>
          <p:nvPr/>
        </p:nvSpPr>
        <p:spPr>
          <a:xfrm>
            <a:off x="3863622" y="8447695"/>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5" name="Arrow: Down 24">
            <a:extLst>
              <a:ext uri="{FF2B5EF4-FFF2-40B4-BE49-F238E27FC236}">
                <a16:creationId xmlns:a16="http://schemas.microsoft.com/office/drawing/2014/main" id="{2914A555-AA98-B208-BC9D-07323049FC89}"/>
              </a:ext>
            </a:extLst>
          </p:cNvPr>
          <p:cNvSpPr/>
          <p:nvPr/>
        </p:nvSpPr>
        <p:spPr>
          <a:xfrm>
            <a:off x="4869462" y="8447695"/>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6" name="Arrow: Down 25">
            <a:extLst>
              <a:ext uri="{FF2B5EF4-FFF2-40B4-BE49-F238E27FC236}">
                <a16:creationId xmlns:a16="http://schemas.microsoft.com/office/drawing/2014/main" id="{0FE5357E-59BA-88F4-95EF-1D737C8C16AA}"/>
              </a:ext>
            </a:extLst>
          </p:cNvPr>
          <p:cNvSpPr/>
          <p:nvPr/>
        </p:nvSpPr>
        <p:spPr>
          <a:xfrm>
            <a:off x="5842631" y="8450492"/>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7" name="Arrow: Down 26">
            <a:extLst>
              <a:ext uri="{FF2B5EF4-FFF2-40B4-BE49-F238E27FC236}">
                <a16:creationId xmlns:a16="http://schemas.microsoft.com/office/drawing/2014/main" id="{C1754AC3-1DE2-CB28-1914-20BEDC97F3D6}"/>
              </a:ext>
            </a:extLst>
          </p:cNvPr>
          <p:cNvSpPr/>
          <p:nvPr/>
        </p:nvSpPr>
        <p:spPr>
          <a:xfrm>
            <a:off x="6768846" y="8450287"/>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8" name="Arrow: Down 27">
            <a:extLst>
              <a:ext uri="{FF2B5EF4-FFF2-40B4-BE49-F238E27FC236}">
                <a16:creationId xmlns:a16="http://schemas.microsoft.com/office/drawing/2014/main" id="{B3183622-2A34-12AF-D643-477584352B85}"/>
              </a:ext>
            </a:extLst>
          </p:cNvPr>
          <p:cNvSpPr/>
          <p:nvPr/>
        </p:nvSpPr>
        <p:spPr>
          <a:xfrm>
            <a:off x="7774686" y="8447695"/>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29" name="Arrow: Down 28">
            <a:extLst>
              <a:ext uri="{FF2B5EF4-FFF2-40B4-BE49-F238E27FC236}">
                <a16:creationId xmlns:a16="http://schemas.microsoft.com/office/drawing/2014/main" id="{D6AB46AF-1B26-A441-CD1D-92E23A8414B6}"/>
              </a:ext>
            </a:extLst>
          </p:cNvPr>
          <p:cNvSpPr/>
          <p:nvPr/>
        </p:nvSpPr>
        <p:spPr>
          <a:xfrm>
            <a:off x="8780526" y="8447695"/>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0" name="Arrow: Down 29">
            <a:extLst>
              <a:ext uri="{FF2B5EF4-FFF2-40B4-BE49-F238E27FC236}">
                <a16:creationId xmlns:a16="http://schemas.microsoft.com/office/drawing/2014/main" id="{11DA11B1-406F-C9C4-B395-6A686C8115AC}"/>
              </a:ext>
            </a:extLst>
          </p:cNvPr>
          <p:cNvSpPr/>
          <p:nvPr/>
        </p:nvSpPr>
        <p:spPr>
          <a:xfrm>
            <a:off x="9693873" y="8450492"/>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1" name="Arrow: Down 30">
            <a:extLst>
              <a:ext uri="{FF2B5EF4-FFF2-40B4-BE49-F238E27FC236}">
                <a16:creationId xmlns:a16="http://schemas.microsoft.com/office/drawing/2014/main" id="{F8FD70B7-90B7-C888-BA93-73449EFA3E7C}"/>
              </a:ext>
            </a:extLst>
          </p:cNvPr>
          <p:cNvSpPr/>
          <p:nvPr/>
        </p:nvSpPr>
        <p:spPr>
          <a:xfrm>
            <a:off x="10620089" y="8450287"/>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2" name="Arrow: Down 31">
            <a:extLst>
              <a:ext uri="{FF2B5EF4-FFF2-40B4-BE49-F238E27FC236}">
                <a16:creationId xmlns:a16="http://schemas.microsoft.com/office/drawing/2014/main" id="{1967EA75-6704-DD38-3972-7B68D9EBD6CA}"/>
              </a:ext>
            </a:extLst>
          </p:cNvPr>
          <p:cNvSpPr/>
          <p:nvPr/>
        </p:nvSpPr>
        <p:spPr>
          <a:xfrm>
            <a:off x="11625929" y="8447695"/>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3" name="Arrow: Down 32">
            <a:extLst>
              <a:ext uri="{FF2B5EF4-FFF2-40B4-BE49-F238E27FC236}">
                <a16:creationId xmlns:a16="http://schemas.microsoft.com/office/drawing/2014/main" id="{F9FD9F7E-465C-2120-79B1-BDA76E8DB835}"/>
              </a:ext>
            </a:extLst>
          </p:cNvPr>
          <p:cNvSpPr/>
          <p:nvPr/>
        </p:nvSpPr>
        <p:spPr>
          <a:xfrm>
            <a:off x="12631769" y="8447695"/>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4" name="Arrow: Down 33">
            <a:extLst>
              <a:ext uri="{FF2B5EF4-FFF2-40B4-BE49-F238E27FC236}">
                <a16:creationId xmlns:a16="http://schemas.microsoft.com/office/drawing/2014/main" id="{221B9F7D-7C48-57DD-C61B-35E1CC9AF1C5}"/>
              </a:ext>
            </a:extLst>
          </p:cNvPr>
          <p:cNvSpPr/>
          <p:nvPr/>
        </p:nvSpPr>
        <p:spPr>
          <a:xfrm>
            <a:off x="13485294" y="8450492"/>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5" name="Arrow: Down 34">
            <a:extLst>
              <a:ext uri="{FF2B5EF4-FFF2-40B4-BE49-F238E27FC236}">
                <a16:creationId xmlns:a16="http://schemas.microsoft.com/office/drawing/2014/main" id="{CFC5560B-A2BF-E5AD-0169-13258DA08743}"/>
              </a:ext>
            </a:extLst>
          </p:cNvPr>
          <p:cNvSpPr/>
          <p:nvPr/>
        </p:nvSpPr>
        <p:spPr>
          <a:xfrm>
            <a:off x="14411510" y="8450287"/>
            <a:ext cx="726948" cy="1032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36" name="Rectangle 35">
            <a:extLst>
              <a:ext uri="{FF2B5EF4-FFF2-40B4-BE49-F238E27FC236}">
                <a16:creationId xmlns:a16="http://schemas.microsoft.com/office/drawing/2014/main" id="{4BD1CB57-ACC2-E1EE-1D9C-89B4D85582EF}"/>
              </a:ext>
            </a:extLst>
          </p:cNvPr>
          <p:cNvSpPr/>
          <p:nvPr/>
        </p:nvSpPr>
        <p:spPr>
          <a:xfrm>
            <a:off x="6752158" y="9480143"/>
            <a:ext cx="3287438" cy="600164"/>
          </a:xfrm>
          <a:prstGeom prst="rect">
            <a:avLst/>
          </a:prstGeom>
          <a:noFill/>
        </p:spPr>
        <p:txBody>
          <a:bodyPr wrap="none" lIns="137160" tIns="68580" rIns="137160" bIns="68580">
            <a:spAutoFit/>
          </a:bodyPr>
          <a:lstStyle/>
          <a:p>
            <a:pPr algn="ctr"/>
            <a:r>
              <a:rPr lang="en-US" sz="3000" dirty="0">
                <a:ln w="0"/>
                <a:solidFill>
                  <a:schemeClr val="tx1"/>
                </a:solidFill>
                <a:effectLst>
                  <a:outerShdw blurRad="38100" dist="19050" dir="2700000" algn="tl" rotWithShape="0">
                    <a:schemeClr val="dk1">
                      <a:alpha val="40000"/>
                    </a:schemeClr>
                  </a:outerShdw>
                </a:effectLst>
              </a:rPr>
              <a:t>Energy Transition</a:t>
            </a:r>
          </a:p>
        </p:txBody>
      </p:sp>
      <p:cxnSp>
        <p:nvCxnSpPr>
          <p:cNvPr id="37" name="Connector: Elbow 36">
            <a:extLst>
              <a:ext uri="{FF2B5EF4-FFF2-40B4-BE49-F238E27FC236}">
                <a16:creationId xmlns:a16="http://schemas.microsoft.com/office/drawing/2014/main" id="{997140CD-BDC3-CECE-C109-392C3523F24E}"/>
              </a:ext>
            </a:extLst>
          </p:cNvPr>
          <p:cNvCxnSpPr>
            <a:cxnSpLocks/>
            <a:stCxn id="5" idx="3"/>
            <a:endCxn id="11" idx="1"/>
          </p:cNvCxnSpPr>
          <p:nvPr/>
        </p:nvCxnSpPr>
        <p:spPr>
          <a:xfrm>
            <a:off x="5223254" y="7127426"/>
            <a:ext cx="1203006" cy="2258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09BFCE77-CAB6-79EC-5C21-B954CF86F500}"/>
              </a:ext>
            </a:extLst>
          </p:cNvPr>
          <p:cNvCxnSpPr>
            <a:cxnSpLocks/>
            <a:stCxn id="11" idx="3"/>
            <a:endCxn id="8" idx="1"/>
          </p:cNvCxnSpPr>
          <p:nvPr/>
        </p:nvCxnSpPr>
        <p:spPr>
          <a:xfrm flipV="1">
            <a:off x="9755899" y="6284747"/>
            <a:ext cx="916799" cy="106847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A7BA136F-7FAB-BFB0-DB7A-D8462D54A1AF}"/>
              </a:ext>
            </a:extLst>
          </p:cNvPr>
          <p:cNvCxnSpPr>
            <a:cxnSpLocks/>
            <a:stCxn id="6" idx="0"/>
            <a:endCxn id="8" idx="0"/>
          </p:cNvCxnSpPr>
          <p:nvPr/>
        </p:nvCxnSpPr>
        <p:spPr>
          <a:xfrm rot="16200000" flipH="1">
            <a:off x="6658479" y="-1159231"/>
            <a:ext cx="2255154" cy="10232504"/>
          </a:xfrm>
          <a:prstGeom prst="bentConnector3">
            <a:avLst>
              <a:gd name="adj1" fmla="val -1520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C1E1CE3-6D01-C543-18C1-67B83C12A4DB}"/>
              </a:ext>
            </a:extLst>
          </p:cNvPr>
          <p:cNvCxnSpPr>
            <a:cxnSpLocks/>
            <a:stCxn id="6" idx="0"/>
            <a:endCxn id="7" idx="0"/>
          </p:cNvCxnSpPr>
          <p:nvPr/>
        </p:nvCxnSpPr>
        <p:spPr>
          <a:xfrm rot="16200000" flipH="1">
            <a:off x="9277895" y="-3778649"/>
            <a:ext cx="771008" cy="13987188"/>
          </a:xfrm>
          <a:prstGeom prst="bentConnector3">
            <a:avLst>
              <a:gd name="adj1" fmla="val -4447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F0492F49-2C2C-F4F2-1465-28B5D226214A}"/>
              </a:ext>
            </a:extLst>
          </p:cNvPr>
          <p:cNvCxnSpPr>
            <a:cxnSpLocks/>
            <a:stCxn id="9" idx="0"/>
            <a:endCxn id="8" idx="0"/>
          </p:cNvCxnSpPr>
          <p:nvPr/>
        </p:nvCxnSpPr>
        <p:spPr>
          <a:xfrm rot="16200000" flipH="1">
            <a:off x="8996429" y="1178719"/>
            <a:ext cx="2279654" cy="5532104"/>
          </a:xfrm>
          <a:prstGeom prst="bentConnector3">
            <a:avLst>
              <a:gd name="adj1" fmla="val -1504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13944D41-4DE4-6DF1-1F0F-764D635B333D}"/>
              </a:ext>
            </a:extLst>
          </p:cNvPr>
          <p:cNvCxnSpPr>
            <a:cxnSpLocks/>
            <a:stCxn id="9" idx="0"/>
            <a:endCxn id="7" idx="0"/>
          </p:cNvCxnSpPr>
          <p:nvPr/>
        </p:nvCxnSpPr>
        <p:spPr>
          <a:xfrm rot="16200000" flipH="1">
            <a:off x="11615846" y="-1440698"/>
            <a:ext cx="795507" cy="9286788"/>
          </a:xfrm>
          <a:prstGeom prst="bentConnector3">
            <a:avLst>
              <a:gd name="adj1" fmla="val -4310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7E70D595-EC80-5E4E-CC69-0DB443EE1D01}"/>
              </a:ext>
            </a:extLst>
          </p:cNvPr>
          <p:cNvCxnSpPr>
            <a:cxnSpLocks/>
            <a:stCxn id="8" idx="3"/>
            <a:endCxn id="7" idx="1"/>
          </p:cNvCxnSpPr>
          <p:nvPr/>
        </p:nvCxnSpPr>
        <p:spPr>
          <a:xfrm flipV="1">
            <a:off x="15131921" y="4528880"/>
            <a:ext cx="453962" cy="175586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991D87A1-8EB8-AB68-EC74-1C5C543AB401}"/>
              </a:ext>
            </a:extLst>
          </p:cNvPr>
          <p:cNvCxnSpPr>
            <a:cxnSpLocks/>
            <a:stCxn id="7" idx="1"/>
            <a:endCxn id="5" idx="0"/>
          </p:cNvCxnSpPr>
          <p:nvPr/>
        </p:nvCxnSpPr>
        <p:spPr>
          <a:xfrm rot="10800000" flipV="1">
            <a:off x="3074517" y="4528879"/>
            <a:ext cx="12511365" cy="1912463"/>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2021BB7-022F-3F4B-D393-F2DAC1CB6CD3}"/>
              </a:ext>
            </a:extLst>
          </p:cNvPr>
          <p:cNvSpPr/>
          <p:nvPr/>
        </p:nvSpPr>
        <p:spPr>
          <a:xfrm>
            <a:off x="3902511" y="2546015"/>
            <a:ext cx="1742144" cy="323165"/>
          </a:xfrm>
          <a:prstGeom prst="rect">
            <a:avLst/>
          </a:prstGeom>
          <a:noFill/>
        </p:spPr>
        <p:txBody>
          <a:bodyPr wrap="none" lIns="137160" tIns="68580" rIns="137160" bIns="68580">
            <a:spAutoFit/>
          </a:bodyPr>
          <a:lstStyle/>
          <a:p>
            <a:pPr algn="ctr"/>
            <a:r>
              <a:rPr lang="en-US" sz="1200" i="1" dirty="0">
                <a:ln w="0"/>
                <a:effectLst>
                  <a:outerShdw blurRad="38100" dist="19050" dir="2700000" algn="tl" rotWithShape="0">
                    <a:schemeClr val="dk1">
                      <a:alpha val="40000"/>
                    </a:schemeClr>
                  </a:outerShdw>
                </a:effectLst>
              </a:rPr>
              <a:t>Combination Scheme</a:t>
            </a:r>
            <a:endParaRPr lang="en-ID" sz="1200" i="1" dirty="0">
              <a:ln w="0"/>
              <a:solidFill>
                <a:schemeClr val="tx1"/>
              </a:solidFill>
              <a:effectLst>
                <a:outerShdw blurRad="38100" dist="19050" dir="2700000" algn="tl" rotWithShape="0">
                  <a:schemeClr val="dk1">
                    <a:alpha val="40000"/>
                  </a:schemeClr>
                </a:outerShdw>
              </a:effectLst>
            </a:endParaRPr>
          </a:p>
        </p:txBody>
      </p:sp>
      <p:cxnSp>
        <p:nvCxnSpPr>
          <p:cNvPr id="46" name="Connector: Elbow 45">
            <a:extLst>
              <a:ext uri="{FF2B5EF4-FFF2-40B4-BE49-F238E27FC236}">
                <a16:creationId xmlns:a16="http://schemas.microsoft.com/office/drawing/2014/main" id="{B78A4B6A-6FD5-AF77-F074-3F8A1E69B312}"/>
              </a:ext>
            </a:extLst>
          </p:cNvPr>
          <p:cNvCxnSpPr>
            <a:cxnSpLocks/>
            <a:stCxn id="7" idx="1"/>
            <a:endCxn id="11" idx="0"/>
          </p:cNvCxnSpPr>
          <p:nvPr/>
        </p:nvCxnSpPr>
        <p:spPr>
          <a:xfrm rot="10800000" flipV="1">
            <a:off x="8091082" y="4528879"/>
            <a:ext cx="7494803" cy="20541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054C2E1C-02BE-77C1-68D5-30D362ABD99C}"/>
              </a:ext>
            </a:extLst>
          </p:cNvPr>
          <p:cNvCxnSpPr>
            <a:cxnSpLocks/>
            <a:stCxn id="9" idx="2"/>
            <a:endCxn id="11" idx="0"/>
          </p:cNvCxnSpPr>
          <p:nvPr/>
        </p:nvCxnSpPr>
        <p:spPr>
          <a:xfrm rot="16200000" flipH="1">
            <a:off x="6600835" y="5092807"/>
            <a:ext cx="2259617" cy="7208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1D9D917D-DFBD-3783-2994-F3D5D1856B89}"/>
              </a:ext>
            </a:extLst>
          </p:cNvPr>
          <p:cNvSpPr/>
          <p:nvPr/>
        </p:nvSpPr>
        <p:spPr>
          <a:xfrm>
            <a:off x="3568499" y="4599847"/>
            <a:ext cx="3433283" cy="1179761"/>
          </a:xfrm>
          <a:prstGeom prst="roundRect">
            <a:avLst>
              <a:gd name="adj" fmla="val 140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Regional Schemes (e.g. TA, grants, soft loans, loans, other financial supporting instruments from SEACEF, SEA ETP, etc. </a:t>
            </a:r>
          </a:p>
          <a:p>
            <a:pPr algn="ctr"/>
            <a:endParaRPr lang="en-US" sz="1500" dirty="0">
              <a:solidFill>
                <a:schemeClr val="tx1"/>
              </a:solidFill>
            </a:endParaRPr>
          </a:p>
        </p:txBody>
      </p:sp>
      <p:sp>
        <p:nvSpPr>
          <p:cNvPr id="49" name="Rectangle 48">
            <a:extLst>
              <a:ext uri="{FF2B5EF4-FFF2-40B4-BE49-F238E27FC236}">
                <a16:creationId xmlns:a16="http://schemas.microsoft.com/office/drawing/2014/main" id="{DC8C9850-606A-66A4-225E-2642E8D5DF3A}"/>
              </a:ext>
            </a:extLst>
          </p:cNvPr>
          <p:cNvSpPr/>
          <p:nvPr/>
        </p:nvSpPr>
        <p:spPr>
          <a:xfrm>
            <a:off x="15701182" y="6734963"/>
            <a:ext cx="2142221" cy="2446824"/>
          </a:xfrm>
          <a:prstGeom prst="rect">
            <a:avLst/>
          </a:prstGeom>
          <a:noFill/>
        </p:spPr>
        <p:txBody>
          <a:bodyPr wrap="square" lIns="137160" tIns="68580" rIns="137160" bIns="68580">
            <a:spAutoFit/>
          </a:bodyPr>
          <a:lstStyle/>
          <a:p>
            <a:r>
              <a:rPr lang="en-US" sz="1500" dirty="0">
                <a:ln w="0"/>
                <a:solidFill>
                  <a:srgbClr val="C00000"/>
                </a:solidFill>
                <a:effectLst>
                  <a:outerShdw blurRad="38100" dist="19050" dir="2700000" algn="tl" rotWithShape="0">
                    <a:schemeClr val="dk1">
                      <a:alpha val="40000"/>
                    </a:schemeClr>
                  </a:outerShdw>
                </a:effectLst>
              </a:rPr>
              <a:t>Key issues:</a:t>
            </a:r>
          </a:p>
          <a:p>
            <a:pPr marL="342900" indent="-342900">
              <a:buAutoNum type="alphaLcPeriod"/>
            </a:pPr>
            <a:r>
              <a:rPr lang="en-US" sz="1500" dirty="0">
                <a:ln w="0"/>
                <a:solidFill>
                  <a:srgbClr val="C00000"/>
                </a:solidFill>
                <a:effectLst>
                  <a:outerShdw blurRad="38100" dist="19050" dir="2700000" algn="tl" rotWithShape="0">
                    <a:schemeClr val="dk1">
                      <a:alpha val="40000"/>
                    </a:schemeClr>
                  </a:outerShdw>
                </a:effectLst>
              </a:rPr>
              <a:t>Institutionalization</a:t>
            </a:r>
          </a:p>
          <a:p>
            <a:pPr marL="342900" indent="-342900">
              <a:buAutoNum type="alphaLcPeriod"/>
            </a:pPr>
            <a:r>
              <a:rPr lang="en-US" sz="1500" dirty="0">
                <a:ln w="0"/>
                <a:solidFill>
                  <a:srgbClr val="C00000"/>
                </a:solidFill>
                <a:effectLst>
                  <a:outerShdw blurRad="38100" dist="19050" dir="2700000" algn="tl" rotWithShape="0">
                    <a:schemeClr val="dk1">
                      <a:alpha val="40000"/>
                    </a:schemeClr>
                  </a:outerShdw>
                </a:effectLst>
              </a:rPr>
              <a:t>Legal set up</a:t>
            </a:r>
          </a:p>
          <a:p>
            <a:pPr marL="342900" indent="-342900">
              <a:buAutoNum type="alphaLcPeriod"/>
            </a:pPr>
            <a:r>
              <a:rPr lang="en-US" sz="1500" dirty="0">
                <a:ln w="0"/>
                <a:solidFill>
                  <a:srgbClr val="C00000"/>
                </a:solidFill>
                <a:effectLst>
                  <a:outerShdw blurRad="38100" dist="19050" dir="2700000" algn="tl" rotWithShape="0">
                    <a:schemeClr val="dk1">
                      <a:alpha val="40000"/>
                    </a:schemeClr>
                  </a:outerShdw>
                </a:effectLst>
              </a:rPr>
              <a:t>Policy integration and the implementation</a:t>
            </a:r>
          </a:p>
          <a:p>
            <a:pPr marL="342900" indent="-342900">
              <a:buAutoNum type="alphaLcPeriod"/>
            </a:pPr>
            <a:r>
              <a:rPr lang="en-US" sz="1500" dirty="0">
                <a:ln w="0"/>
                <a:solidFill>
                  <a:srgbClr val="C00000"/>
                </a:solidFill>
                <a:effectLst>
                  <a:outerShdw blurRad="38100" dist="19050" dir="2700000" algn="tl" rotWithShape="0">
                    <a:schemeClr val="dk1">
                      <a:alpha val="40000"/>
                    </a:schemeClr>
                  </a:outerShdw>
                </a:effectLst>
              </a:rPr>
              <a:t>Capacity development</a:t>
            </a:r>
            <a:endParaRPr lang="en-US" sz="1800" dirty="0">
              <a:ln w="0"/>
              <a:solidFill>
                <a:schemeClr val="tx1"/>
              </a:solidFill>
              <a:effectLst>
                <a:outerShdw blurRad="38100" dist="19050" dir="2700000" algn="tl" rotWithShape="0">
                  <a:schemeClr val="dk1">
                    <a:alpha val="40000"/>
                  </a:schemeClr>
                </a:outerShdw>
              </a:effectLst>
            </a:endParaRPr>
          </a:p>
          <a:p>
            <a:pPr algn="ctr"/>
            <a:endParaRPr lang="en-US" sz="3000" dirty="0">
              <a:ln w="0"/>
              <a:solidFill>
                <a:schemeClr val="tx1"/>
              </a:solidFill>
              <a:effectLst>
                <a:outerShdw blurRad="38100" dist="19050" dir="2700000" algn="tl" rotWithShape="0">
                  <a:schemeClr val="dk1">
                    <a:alpha val="40000"/>
                  </a:schemeClr>
                </a:outerShdw>
              </a:effectLst>
            </a:endParaRPr>
          </a:p>
        </p:txBody>
      </p:sp>
      <p:cxnSp>
        <p:nvCxnSpPr>
          <p:cNvPr id="50" name="Connector: Elbow 49">
            <a:extLst>
              <a:ext uri="{FF2B5EF4-FFF2-40B4-BE49-F238E27FC236}">
                <a16:creationId xmlns:a16="http://schemas.microsoft.com/office/drawing/2014/main" id="{135CDE52-D71D-B7CB-6C06-39BD14300CFC}"/>
              </a:ext>
            </a:extLst>
          </p:cNvPr>
          <p:cNvCxnSpPr>
            <a:cxnSpLocks/>
            <a:stCxn id="48" idx="2"/>
            <a:endCxn id="5" idx="0"/>
          </p:cNvCxnSpPr>
          <p:nvPr/>
        </p:nvCxnSpPr>
        <p:spPr>
          <a:xfrm rot="5400000">
            <a:off x="3848963" y="5005163"/>
            <a:ext cx="661736" cy="2210624"/>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297EAB5C-6B6F-33EA-D508-3139F7DC2B28}"/>
              </a:ext>
            </a:extLst>
          </p:cNvPr>
          <p:cNvCxnSpPr>
            <a:cxnSpLocks/>
            <a:stCxn id="48" idx="2"/>
          </p:cNvCxnSpPr>
          <p:nvPr/>
        </p:nvCxnSpPr>
        <p:spPr>
          <a:xfrm rot="16200000" flipH="1">
            <a:off x="6255444" y="4809303"/>
            <a:ext cx="803445" cy="2744052"/>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9AD56DE6-03DA-EDCA-0B53-431C6316946C}"/>
              </a:ext>
            </a:extLst>
          </p:cNvPr>
          <p:cNvCxnSpPr>
            <a:cxnSpLocks/>
            <a:stCxn id="6" idx="3"/>
            <a:endCxn id="48" idx="0"/>
          </p:cNvCxnSpPr>
          <p:nvPr/>
        </p:nvCxnSpPr>
        <p:spPr>
          <a:xfrm>
            <a:off x="4402775" y="3618779"/>
            <a:ext cx="882366" cy="9810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E67C8B38-4C94-A88C-5EA7-A5E8363A2185}"/>
              </a:ext>
            </a:extLst>
          </p:cNvPr>
          <p:cNvCxnSpPr>
            <a:cxnSpLocks/>
            <a:stCxn id="9" idx="1"/>
            <a:endCxn id="48" idx="0"/>
          </p:cNvCxnSpPr>
          <p:nvPr/>
        </p:nvCxnSpPr>
        <p:spPr>
          <a:xfrm rot="10800000" flipV="1">
            <a:off x="5285141" y="3564190"/>
            <a:ext cx="311268" cy="10356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AAAE1AE1-B00C-52DF-17B9-0402E1060D9F}"/>
              </a:ext>
            </a:extLst>
          </p:cNvPr>
          <p:cNvCxnSpPr>
            <a:cxnSpLocks/>
            <a:stCxn id="48" idx="3"/>
            <a:endCxn id="8" idx="1"/>
          </p:cNvCxnSpPr>
          <p:nvPr/>
        </p:nvCxnSpPr>
        <p:spPr>
          <a:xfrm>
            <a:off x="7001782" y="5189728"/>
            <a:ext cx="3670916" cy="109502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C829AF81-DA55-74B7-7EB1-701E7F8F02F8}"/>
              </a:ext>
            </a:extLst>
          </p:cNvPr>
          <p:cNvCxnSpPr>
            <a:cxnSpLocks/>
            <a:stCxn id="7" idx="1"/>
            <a:endCxn id="48" idx="3"/>
          </p:cNvCxnSpPr>
          <p:nvPr/>
        </p:nvCxnSpPr>
        <p:spPr>
          <a:xfrm rot="10800000" flipV="1">
            <a:off x="7001781" y="4528879"/>
            <a:ext cx="8584101" cy="6608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24D927A-472B-30BC-6DC9-44BFD1CDF49F}"/>
              </a:ext>
            </a:extLst>
          </p:cNvPr>
          <p:cNvSpPr/>
          <p:nvPr/>
        </p:nvSpPr>
        <p:spPr>
          <a:xfrm>
            <a:off x="6311181" y="5904175"/>
            <a:ext cx="1742144" cy="323165"/>
          </a:xfrm>
          <a:prstGeom prst="rect">
            <a:avLst/>
          </a:prstGeom>
          <a:noFill/>
        </p:spPr>
        <p:txBody>
          <a:bodyPr wrap="none" lIns="137160" tIns="68580" rIns="137160" bIns="68580">
            <a:spAutoFit/>
          </a:bodyPr>
          <a:lstStyle/>
          <a:p>
            <a:pPr algn="ctr"/>
            <a:r>
              <a:rPr lang="en-US" sz="1200" i="1" dirty="0">
                <a:ln w="0"/>
                <a:effectLst>
                  <a:outerShdw blurRad="38100" dist="19050" dir="2700000" algn="tl" rotWithShape="0">
                    <a:schemeClr val="dk1">
                      <a:alpha val="40000"/>
                    </a:schemeClr>
                  </a:outerShdw>
                </a:effectLst>
              </a:rPr>
              <a:t>Combination Scheme</a:t>
            </a:r>
            <a:endParaRPr lang="en-ID" sz="1200" i="1" dirty="0">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DBB36558-005D-6187-6B2F-8830FF11F435}"/>
              </a:ext>
            </a:extLst>
          </p:cNvPr>
          <p:cNvSpPr/>
          <p:nvPr/>
        </p:nvSpPr>
        <p:spPr>
          <a:xfrm>
            <a:off x="10559499" y="4146026"/>
            <a:ext cx="1742144" cy="323165"/>
          </a:xfrm>
          <a:prstGeom prst="rect">
            <a:avLst/>
          </a:prstGeom>
          <a:noFill/>
        </p:spPr>
        <p:txBody>
          <a:bodyPr wrap="none" lIns="137160" tIns="68580" rIns="137160" bIns="68580">
            <a:spAutoFit/>
          </a:bodyPr>
          <a:lstStyle/>
          <a:p>
            <a:pPr algn="ctr"/>
            <a:r>
              <a:rPr lang="en-US" sz="1200" i="1" dirty="0">
                <a:ln w="0"/>
                <a:effectLst>
                  <a:outerShdw blurRad="38100" dist="19050" dir="2700000" algn="tl" rotWithShape="0">
                    <a:schemeClr val="dk1">
                      <a:alpha val="40000"/>
                    </a:schemeClr>
                  </a:outerShdw>
                </a:effectLst>
              </a:rPr>
              <a:t>Combination Scheme</a:t>
            </a:r>
            <a:endParaRPr lang="en-ID" sz="1200" i="1"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DD3E3F6C-83B8-9600-504A-678BC83A3A14}"/>
              </a:ext>
            </a:extLst>
          </p:cNvPr>
          <p:cNvSpPr/>
          <p:nvPr/>
        </p:nvSpPr>
        <p:spPr>
          <a:xfrm>
            <a:off x="14010299" y="3323884"/>
            <a:ext cx="1742144" cy="323165"/>
          </a:xfrm>
          <a:prstGeom prst="rect">
            <a:avLst/>
          </a:prstGeom>
          <a:noFill/>
        </p:spPr>
        <p:txBody>
          <a:bodyPr wrap="none" lIns="137160" tIns="68580" rIns="137160" bIns="68580">
            <a:spAutoFit/>
          </a:bodyPr>
          <a:lstStyle/>
          <a:p>
            <a:pPr algn="ctr"/>
            <a:r>
              <a:rPr lang="en-US" sz="1200" i="1" dirty="0">
                <a:ln w="0"/>
                <a:effectLst>
                  <a:outerShdw blurRad="38100" dist="19050" dir="2700000" algn="tl" rotWithShape="0">
                    <a:schemeClr val="dk1">
                      <a:alpha val="40000"/>
                    </a:schemeClr>
                  </a:outerShdw>
                </a:effectLst>
              </a:rPr>
              <a:t>Combination Scheme</a:t>
            </a:r>
            <a:endParaRPr lang="en-ID" sz="1200" i="1" dirty="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114B6D3E-7EC9-919B-3E4C-DC7F1F4D7D4F}"/>
              </a:ext>
            </a:extLst>
          </p:cNvPr>
          <p:cNvSpPr/>
          <p:nvPr/>
        </p:nvSpPr>
        <p:spPr>
          <a:xfrm>
            <a:off x="10064160" y="7544207"/>
            <a:ext cx="1742144" cy="323165"/>
          </a:xfrm>
          <a:prstGeom prst="rect">
            <a:avLst/>
          </a:prstGeom>
          <a:noFill/>
        </p:spPr>
        <p:txBody>
          <a:bodyPr wrap="none" lIns="137160" tIns="68580" rIns="137160" bIns="68580">
            <a:spAutoFit/>
          </a:bodyPr>
          <a:lstStyle/>
          <a:p>
            <a:pPr algn="ctr"/>
            <a:r>
              <a:rPr lang="en-US" sz="1200" i="1" dirty="0">
                <a:ln w="0"/>
                <a:effectLst>
                  <a:outerShdw blurRad="38100" dist="19050" dir="2700000" algn="tl" rotWithShape="0">
                    <a:schemeClr val="dk1">
                      <a:alpha val="40000"/>
                    </a:schemeClr>
                  </a:outerShdw>
                </a:effectLst>
              </a:rPr>
              <a:t>Combination Scheme</a:t>
            </a:r>
            <a:endParaRPr lang="en-ID" sz="1200" i="1" dirty="0">
              <a:ln w="0"/>
              <a:solidFill>
                <a:schemeClr val="tx1"/>
              </a:solidFill>
              <a:effectLst>
                <a:outerShdw blurRad="38100" dist="19050" dir="2700000" algn="tl" rotWithShape="0">
                  <a:schemeClr val="dk1">
                    <a:alpha val="40000"/>
                  </a:schemeClr>
                </a:outerShdw>
              </a:effectLst>
            </a:endParaRPr>
          </a:p>
        </p:txBody>
      </p:sp>
      <p:sp>
        <p:nvSpPr>
          <p:cNvPr id="60" name="Text Placeholder 2">
            <a:extLst>
              <a:ext uri="{FF2B5EF4-FFF2-40B4-BE49-F238E27FC236}">
                <a16:creationId xmlns:a16="http://schemas.microsoft.com/office/drawing/2014/main" id="{8F8D405C-61FD-2BA1-D225-B33F0A06E656}"/>
              </a:ext>
            </a:extLst>
          </p:cNvPr>
          <p:cNvSpPr txBox="1">
            <a:spLocks/>
          </p:cNvSpPr>
          <p:nvPr/>
        </p:nvSpPr>
        <p:spPr>
          <a:xfrm>
            <a:off x="318516" y="195737"/>
            <a:ext cx="13459539" cy="10526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sz="4200"/>
              <a:t>Over supply for climate and energy transition finance?</a:t>
            </a:r>
            <a:endParaRPr lang="en-US" sz="4200" dirty="0"/>
          </a:p>
        </p:txBody>
      </p:sp>
    </p:spTree>
    <p:extLst>
      <p:ext uri="{BB962C8B-B14F-4D97-AF65-F5344CB8AC3E}">
        <p14:creationId xmlns:p14="http://schemas.microsoft.com/office/powerpoint/2010/main" val="220303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12" name="Title 1">
            <a:extLst>
              <a:ext uri="{FF2B5EF4-FFF2-40B4-BE49-F238E27FC236}">
                <a16:creationId xmlns:a16="http://schemas.microsoft.com/office/drawing/2014/main" id="{767604B6-7E72-4357-08B3-E92F2B29DF7C}"/>
              </a:ext>
            </a:extLst>
          </p:cNvPr>
          <p:cNvSpPr txBox="1">
            <a:spLocks/>
          </p:cNvSpPr>
          <p:nvPr/>
        </p:nvSpPr>
        <p:spPr>
          <a:xfrm>
            <a:off x="3105150" y="900178"/>
            <a:ext cx="14629398" cy="11717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dirty="0">
                <a:solidFill>
                  <a:schemeClr val="bg1"/>
                </a:solidFill>
                <a:latin typeface="Arial Nova" panose="020B0504020202020204" pitchFamily="34" charset="0"/>
              </a:rPr>
              <a:t>Financial De-risking Instruments</a:t>
            </a:r>
          </a:p>
        </p:txBody>
      </p:sp>
      <p:graphicFrame>
        <p:nvGraphicFramePr>
          <p:cNvPr id="13" name="Diagram 12">
            <a:extLst>
              <a:ext uri="{FF2B5EF4-FFF2-40B4-BE49-F238E27FC236}">
                <a16:creationId xmlns:a16="http://schemas.microsoft.com/office/drawing/2014/main" id="{3DCE56F2-2DE3-A94F-416D-BB1E0BEA170B}"/>
              </a:ext>
            </a:extLst>
          </p:cNvPr>
          <p:cNvGraphicFramePr/>
          <p:nvPr/>
        </p:nvGraphicFramePr>
        <p:xfrm>
          <a:off x="2202180" y="2392681"/>
          <a:ext cx="13883640" cy="6555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63" name="Content Placeholder 1">
            <a:extLst>
              <a:ext uri="{FF2B5EF4-FFF2-40B4-BE49-F238E27FC236}">
                <a16:creationId xmlns:a16="http://schemas.microsoft.com/office/drawing/2014/main" id="{FB2AD2A7-870A-BA01-E58E-E54111913ADC}"/>
              </a:ext>
            </a:extLst>
          </p:cNvPr>
          <p:cNvSpPr txBox="1">
            <a:spLocks/>
          </p:cNvSpPr>
          <p:nvPr/>
        </p:nvSpPr>
        <p:spPr>
          <a:xfrm>
            <a:off x="0" y="6800399"/>
            <a:ext cx="9601200" cy="3182068"/>
          </a:xfrm>
          <a:prstGeom prst="rect">
            <a:avLst/>
          </a:prstGeom>
          <a:noFill/>
          <a:ln>
            <a:noFill/>
          </a:ln>
        </p:spPr>
        <p:txBody>
          <a:bodyPr spcFirstLastPara="1" wrap="square" lIns="137160" tIns="68580" rIns="137160" bIns="685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z="1800" dirty="0">
                <a:solidFill>
                  <a:schemeClr val="bg1"/>
                </a:solidFill>
                <a:cs typeface="Arial"/>
              </a:rPr>
              <a:t>Example of instrument:</a:t>
            </a:r>
          </a:p>
          <a:p>
            <a:pPr marL="257175" indent="-257175">
              <a:buFontTx/>
              <a:buChar char="-"/>
            </a:pPr>
            <a:r>
              <a:rPr lang="en-US" sz="1800" dirty="0">
                <a:solidFill>
                  <a:schemeClr val="bg1"/>
                </a:solidFill>
                <a:cs typeface="Arial"/>
              </a:rPr>
              <a:t>Modification of fiscal facilities from the Ministry of Finance (Tax holiday, tax allowance, import duty facilities, etc.)</a:t>
            </a:r>
          </a:p>
          <a:p>
            <a:pPr marL="257175" indent="-257175">
              <a:buFontTx/>
              <a:buChar char="-"/>
            </a:pPr>
            <a:r>
              <a:rPr lang="en-US" sz="1800" dirty="0">
                <a:solidFill>
                  <a:schemeClr val="bg1"/>
                </a:solidFill>
                <a:cs typeface="Arial"/>
              </a:rPr>
              <a:t>Innovative financing / other facilities (PISP funds, SDG Indonesia One, BPDLH instruments, global green Sukuk, retail green Sukuk, blended finance, etc.)</a:t>
            </a:r>
          </a:p>
          <a:p>
            <a:pPr marL="257175" indent="-257175">
              <a:buFontTx/>
              <a:buChar char="-"/>
            </a:pPr>
            <a:r>
              <a:rPr lang="en-US" sz="1800" dirty="0">
                <a:solidFill>
                  <a:schemeClr val="bg1"/>
                </a:solidFill>
                <a:cs typeface="Arial"/>
              </a:rPr>
              <a:t>Financing through Government Cooperation with Business Entities (KPBU) or Public Private Partnership (PPP)</a:t>
            </a:r>
          </a:p>
          <a:p>
            <a:pPr marL="257175" indent="-257175">
              <a:buFontTx/>
              <a:buChar char="-"/>
            </a:pPr>
            <a:r>
              <a:rPr lang="en-US" sz="1800" dirty="0">
                <a:solidFill>
                  <a:schemeClr val="bg1"/>
                </a:solidFill>
                <a:cs typeface="Arial"/>
              </a:rPr>
              <a:t>Financing through private partnerships with BUMN/BUMD with State Capital Participation (PMN)</a:t>
            </a:r>
          </a:p>
          <a:p>
            <a:pPr marL="257175" indent="-257175">
              <a:buFontTx/>
              <a:buChar char="-"/>
            </a:pPr>
            <a:r>
              <a:rPr lang="en-US" sz="1800" dirty="0">
                <a:solidFill>
                  <a:schemeClr val="bg1"/>
                </a:solidFill>
                <a:cs typeface="Arial"/>
              </a:rPr>
              <a:t>Energy Transition Mechanism (Carbon Reduction Facility, Clean Energy Fund)</a:t>
            </a:r>
          </a:p>
          <a:p>
            <a:pPr marL="257175" indent="-257175">
              <a:buFontTx/>
              <a:buChar char="-"/>
            </a:pPr>
            <a:r>
              <a:rPr lang="en-US" sz="1800" dirty="0">
                <a:solidFill>
                  <a:schemeClr val="bg1"/>
                </a:solidFill>
                <a:cs typeface="Arial"/>
              </a:rPr>
              <a:t>Multiple Direct Investments to Indonesia's SOE to implement Renewables by the Ministry of Finance</a:t>
            </a:r>
          </a:p>
          <a:p>
            <a:pPr marL="257175" indent="-257175">
              <a:buFontTx/>
              <a:buChar char="-"/>
            </a:pPr>
            <a:r>
              <a:rPr lang="en-US" sz="1800" dirty="0">
                <a:solidFill>
                  <a:schemeClr val="bg1"/>
                </a:solidFill>
                <a:cs typeface="Arial"/>
              </a:rPr>
              <a:t>Private financing, </a:t>
            </a:r>
            <a:r>
              <a:rPr lang="en-US" sz="1800" dirty="0" err="1">
                <a:solidFill>
                  <a:schemeClr val="bg1"/>
                </a:solidFill>
                <a:cs typeface="Arial"/>
              </a:rPr>
              <a:t>etc</a:t>
            </a:r>
            <a:endParaRPr lang="en-US" sz="1800" dirty="0">
              <a:solidFill>
                <a:schemeClr val="bg1"/>
              </a:solidFill>
              <a:cs typeface="Arial"/>
            </a:endParaRPr>
          </a:p>
        </p:txBody>
      </p:sp>
      <p:sp>
        <p:nvSpPr>
          <p:cNvPr id="64" name="Text Placeholder 2">
            <a:extLst>
              <a:ext uri="{FF2B5EF4-FFF2-40B4-BE49-F238E27FC236}">
                <a16:creationId xmlns:a16="http://schemas.microsoft.com/office/drawing/2014/main" id="{544634CF-490D-55BA-B15A-9E406C83D886}"/>
              </a:ext>
            </a:extLst>
          </p:cNvPr>
          <p:cNvSpPr txBox="1">
            <a:spLocks/>
          </p:cNvSpPr>
          <p:nvPr/>
        </p:nvSpPr>
        <p:spPr>
          <a:xfrm>
            <a:off x="-1271151" y="225369"/>
            <a:ext cx="17287506" cy="142398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sz="3600" b="1" dirty="0">
                <a:solidFill>
                  <a:schemeClr val="bg1">
                    <a:lumMod val="85000"/>
                  </a:schemeClr>
                </a:solidFill>
              </a:rPr>
              <a:t>Innovative Fund, leveraging available fund to support advancing energy finance?</a:t>
            </a:r>
          </a:p>
          <a:p>
            <a:endParaRPr lang="en-US" sz="4200" dirty="0" err="1"/>
          </a:p>
        </p:txBody>
      </p:sp>
      <p:pic>
        <p:nvPicPr>
          <p:cNvPr id="65" name="Picture 2" descr="Environmental and Social Commitment Plan (ESCP) - BPDLH">
            <a:extLst>
              <a:ext uri="{FF2B5EF4-FFF2-40B4-BE49-F238E27FC236}">
                <a16:creationId xmlns:a16="http://schemas.microsoft.com/office/drawing/2014/main" id="{7A167829-6591-DD1D-2705-4521F071AF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390" b="27386"/>
          <a:stretch/>
        </p:blipFill>
        <p:spPr bwMode="auto">
          <a:xfrm>
            <a:off x="561399" y="4690923"/>
            <a:ext cx="2169958" cy="9576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6">
            <a:extLst>
              <a:ext uri="{FF2B5EF4-FFF2-40B4-BE49-F238E27FC236}">
                <a16:creationId xmlns:a16="http://schemas.microsoft.com/office/drawing/2014/main" id="{44C6773F-FB33-1BB8-E91D-E1E1E207F0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399" y="1816346"/>
            <a:ext cx="2037963" cy="100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descr="Green Climate Fund (GCF)">
            <a:extLst>
              <a:ext uri="{FF2B5EF4-FFF2-40B4-BE49-F238E27FC236}">
                <a16:creationId xmlns:a16="http://schemas.microsoft.com/office/drawing/2014/main" id="{FD7586D3-93E2-974E-AE08-E42ECF50F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741" y="2179615"/>
            <a:ext cx="1673190" cy="1055397"/>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Rounded Corners 67">
            <a:extLst>
              <a:ext uri="{FF2B5EF4-FFF2-40B4-BE49-F238E27FC236}">
                <a16:creationId xmlns:a16="http://schemas.microsoft.com/office/drawing/2014/main" id="{7DF3EA1E-8F01-8CE1-255B-24D312409BCF}"/>
              </a:ext>
            </a:extLst>
          </p:cNvPr>
          <p:cNvSpPr/>
          <p:nvPr/>
        </p:nvSpPr>
        <p:spPr>
          <a:xfrm>
            <a:off x="156989" y="1642666"/>
            <a:ext cx="2863189" cy="50437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69" name="Rectangle: Rounded Corners 68">
            <a:extLst>
              <a:ext uri="{FF2B5EF4-FFF2-40B4-BE49-F238E27FC236}">
                <a16:creationId xmlns:a16="http://schemas.microsoft.com/office/drawing/2014/main" id="{9B480757-BC96-42BC-F4EE-65ED1FDD1456}"/>
              </a:ext>
            </a:extLst>
          </p:cNvPr>
          <p:cNvSpPr/>
          <p:nvPr/>
        </p:nvSpPr>
        <p:spPr>
          <a:xfrm>
            <a:off x="3493634" y="1704988"/>
            <a:ext cx="5735066" cy="49814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00"/>
          </a:p>
        </p:txBody>
      </p:sp>
      <p:sp>
        <p:nvSpPr>
          <p:cNvPr id="70" name="Rectangle 69">
            <a:extLst>
              <a:ext uri="{FF2B5EF4-FFF2-40B4-BE49-F238E27FC236}">
                <a16:creationId xmlns:a16="http://schemas.microsoft.com/office/drawing/2014/main" id="{62301CA9-C771-8D54-105D-A6AF6844B113}"/>
              </a:ext>
            </a:extLst>
          </p:cNvPr>
          <p:cNvSpPr/>
          <p:nvPr/>
        </p:nvSpPr>
        <p:spPr>
          <a:xfrm>
            <a:off x="1017744" y="1289489"/>
            <a:ext cx="1123384" cy="415498"/>
          </a:xfrm>
          <a:prstGeom prst="rect">
            <a:avLst/>
          </a:prstGeom>
          <a:noFill/>
        </p:spPr>
        <p:txBody>
          <a:bodyPr wrap="none" lIns="137160" tIns="68580" rIns="137160" bIns="68580">
            <a:spAutoFit/>
          </a:bodyPr>
          <a:lstStyle/>
          <a:p>
            <a:pPr algn="ctr"/>
            <a:r>
              <a:rPr lang="en-US" sz="1800">
                <a:ln w="0"/>
                <a:solidFill>
                  <a:schemeClr val="tx1"/>
                </a:solidFill>
                <a:effectLst>
                  <a:outerShdw blurRad="38100" dist="19050" dir="2700000" algn="tl" rotWithShape="0">
                    <a:schemeClr val="dk1">
                      <a:alpha val="40000"/>
                    </a:schemeClr>
                  </a:outerShdw>
                </a:effectLst>
              </a:rPr>
              <a:t>National</a:t>
            </a:r>
          </a:p>
        </p:txBody>
      </p:sp>
      <p:sp>
        <p:nvSpPr>
          <p:cNvPr id="71" name="Rectangle 70">
            <a:extLst>
              <a:ext uri="{FF2B5EF4-FFF2-40B4-BE49-F238E27FC236}">
                <a16:creationId xmlns:a16="http://schemas.microsoft.com/office/drawing/2014/main" id="{2CEC8921-A7FC-D1C5-D759-F35EFFF68A55}"/>
              </a:ext>
            </a:extLst>
          </p:cNvPr>
          <p:cNvSpPr/>
          <p:nvPr/>
        </p:nvSpPr>
        <p:spPr>
          <a:xfrm>
            <a:off x="5803860" y="1230428"/>
            <a:ext cx="943848" cy="415498"/>
          </a:xfrm>
          <a:prstGeom prst="rect">
            <a:avLst/>
          </a:prstGeom>
          <a:noFill/>
        </p:spPr>
        <p:txBody>
          <a:bodyPr wrap="none" lIns="137160" tIns="68580" rIns="137160" bIns="68580">
            <a:spAutoFit/>
          </a:bodyPr>
          <a:lstStyle/>
          <a:p>
            <a:pPr algn="ctr"/>
            <a:r>
              <a:rPr lang="en-US" sz="1800" dirty="0">
                <a:ln w="0"/>
                <a:effectLst>
                  <a:outerShdw blurRad="38100" dist="19050" dir="2700000" algn="tl" rotWithShape="0">
                    <a:schemeClr val="dk1">
                      <a:alpha val="40000"/>
                    </a:schemeClr>
                  </a:outerShdw>
                </a:effectLst>
              </a:rPr>
              <a:t>Global</a:t>
            </a:r>
            <a:endParaRPr lang="en-US" sz="1800" dirty="0">
              <a:ln w="0"/>
              <a:solidFill>
                <a:schemeClr val="tx1"/>
              </a:solidFill>
              <a:effectLst>
                <a:outerShdw blurRad="38100" dist="19050" dir="2700000" algn="tl" rotWithShape="0">
                  <a:schemeClr val="dk1">
                    <a:alpha val="40000"/>
                  </a:schemeClr>
                </a:outerShdw>
              </a:effectLst>
            </a:endParaRPr>
          </a:p>
        </p:txBody>
      </p:sp>
      <p:pic>
        <p:nvPicPr>
          <p:cNvPr id="72" name="Picture 14" descr="Indonesia Climate Change Trust Fund Job Vacancy: Communication Officer -  Jakarta, Indonesian - Devjobs.Asia">
            <a:extLst>
              <a:ext uri="{FF2B5EF4-FFF2-40B4-BE49-F238E27FC236}">
                <a16:creationId xmlns:a16="http://schemas.microsoft.com/office/drawing/2014/main" id="{9577B61B-28BE-809D-701A-5A9CB6CF76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5" y="5548938"/>
            <a:ext cx="2195102" cy="107267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Lihat gambar sumber">
            <a:extLst>
              <a:ext uri="{FF2B5EF4-FFF2-40B4-BE49-F238E27FC236}">
                <a16:creationId xmlns:a16="http://schemas.microsoft.com/office/drawing/2014/main" id="{7025272F-A66C-8D51-CDC8-BEEF5E67928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4527"/>
          <a:stretch/>
        </p:blipFill>
        <p:spPr bwMode="auto">
          <a:xfrm>
            <a:off x="3751154" y="3521959"/>
            <a:ext cx="1410549" cy="68638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AF at COP25 - Adaptation Fund">
            <a:extLst>
              <a:ext uri="{FF2B5EF4-FFF2-40B4-BE49-F238E27FC236}">
                <a16:creationId xmlns:a16="http://schemas.microsoft.com/office/drawing/2014/main" id="{07E8617F-86CD-0D09-9F44-8369A8D1EF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1948" y="3478802"/>
            <a:ext cx="1235598" cy="82373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8E54ADB-AB19-AF71-AC4A-FC9762B03729}"/>
              </a:ext>
            </a:extLst>
          </p:cNvPr>
          <p:cNvSpPr/>
          <p:nvPr/>
        </p:nvSpPr>
        <p:spPr>
          <a:xfrm>
            <a:off x="4000038" y="1838308"/>
            <a:ext cx="2192588" cy="369332"/>
          </a:xfrm>
          <a:prstGeom prst="rect">
            <a:avLst/>
          </a:prstGeom>
          <a:noFill/>
        </p:spPr>
        <p:txBody>
          <a:bodyPr wrap="none" lIns="137160" tIns="68580" rIns="137160" bIns="68580">
            <a:spAutoFit/>
          </a:bodyPr>
          <a:lstStyle/>
          <a:p>
            <a:pPr algn="ctr"/>
            <a:r>
              <a:rPr lang="it-IT" sz="1500" b="1">
                <a:ln w="0"/>
                <a:solidFill>
                  <a:schemeClr val="tx1"/>
                </a:solidFill>
                <a:effectLst>
                  <a:outerShdw blurRad="38100" dist="19050" dir="2700000" algn="tl" rotWithShape="0">
                    <a:schemeClr val="dk1">
                      <a:alpha val="40000"/>
                    </a:schemeClr>
                  </a:outerShdw>
                </a:effectLst>
              </a:rPr>
              <a:t>UNFCCC Mechanism</a:t>
            </a:r>
            <a:endParaRPr lang="en-ID" sz="1500" b="1">
              <a:ln w="0"/>
              <a:solidFill>
                <a:schemeClr val="tx1"/>
              </a:solidFill>
              <a:effectLst>
                <a:outerShdw blurRad="38100" dist="19050" dir="2700000" algn="tl" rotWithShape="0">
                  <a:schemeClr val="dk1">
                    <a:alpha val="40000"/>
                  </a:schemeClr>
                </a:outerShdw>
              </a:effectLst>
            </a:endParaRPr>
          </a:p>
        </p:txBody>
      </p:sp>
      <p:pic>
        <p:nvPicPr>
          <p:cNvPr id="76" name="Picture 6" descr="United Nations in Indonesia">
            <a:extLst>
              <a:ext uri="{FF2B5EF4-FFF2-40B4-BE49-F238E27FC236}">
                <a16:creationId xmlns:a16="http://schemas.microsoft.com/office/drawing/2014/main" id="{DAC0A26F-A2E5-E356-2EEA-A49B59662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6519" y="2505248"/>
            <a:ext cx="770828" cy="64235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Bank Dunia Sebut Indonesia Jadi Negara Berpenghasilan Menengah ke Bawah,  Berikut Tanggapan Pengamat - Wartakotalive.com">
            <a:extLst>
              <a:ext uri="{FF2B5EF4-FFF2-40B4-BE49-F238E27FC236}">
                <a16:creationId xmlns:a16="http://schemas.microsoft.com/office/drawing/2014/main" id="{61E6C9A5-E22A-4D97-6DF0-AF0DADCE589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499" t="25736" r="12196" b="21933"/>
          <a:stretch/>
        </p:blipFill>
        <p:spPr bwMode="auto">
          <a:xfrm>
            <a:off x="7372603" y="2635715"/>
            <a:ext cx="1037846" cy="3944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2" descr="Japan-ADB Scholarship Alumni Association - JASAA | Asian Development Bank">
            <a:extLst>
              <a:ext uri="{FF2B5EF4-FFF2-40B4-BE49-F238E27FC236}">
                <a16:creationId xmlns:a16="http://schemas.microsoft.com/office/drawing/2014/main" id="{0B6109F2-05FA-05CB-7439-C657833635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5344" y="3419623"/>
            <a:ext cx="1654517" cy="34093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023D65D3-91C3-FC3B-F96A-A3CFC754A7AE}"/>
              </a:ext>
            </a:extLst>
          </p:cNvPr>
          <p:cNvSpPr/>
          <p:nvPr/>
        </p:nvSpPr>
        <p:spPr>
          <a:xfrm>
            <a:off x="6434433" y="1865760"/>
            <a:ext cx="2392963" cy="369332"/>
          </a:xfrm>
          <a:prstGeom prst="rect">
            <a:avLst/>
          </a:prstGeom>
          <a:noFill/>
        </p:spPr>
        <p:txBody>
          <a:bodyPr wrap="none" lIns="137160" tIns="68580" rIns="137160" bIns="68580">
            <a:spAutoFit/>
          </a:bodyPr>
          <a:lstStyle/>
          <a:p>
            <a:pPr algn="ctr"/>
            <a:r>
              <a:rPr lang="it-IT" sz="1500" b="1">
                <a:ln w="0"/>
                <a:solidFill>
                  <a:schemeClr val="tx1"/>
                </a:solidFill>
                <a:effectLst>
                  <a:outerShdw blurRad="38100" dist="19050" dir="2700000" algn="tl" rotWithShape="0">
                    <a:schemeClr val="dk1">
                      <a:alpha val="40000"/>
                    </a:schemeClr>
                  </a:outerShdw>
                </a:effectLst>
              </a:rPr>
              <a:t>Multilateral Mechanism</a:t>
            </a:r>
            <a:endParaRPr lang="en-ID" sz="1500" b="1">
              <a:ln w="0"/>
              <a:solidFill>
                <a:schemeClr val="tx1"/>
              </a:solidFill>
              <a:effectLst>
                <a:outerShdw blurRad="38100" dist="19050" dir="2700000" algn="tl" rotWithShape="0">
                  <a:schemeClr val="dk1">
                    <a:alpha val="40000"/>
                  </a:schemeClr>
                </a:outerShdw>
              </a:effectLst>
            </a:endParaRPr>
          </a:p>
        </p:txBody>
      </p:sp>
      <p:sp>
        <p:nvSpPr>
          <p:cNvPr id="80" name="Rectangle 79">
            <a:extLst>
              <a:ext uri="{FF2B5EF4-FFF2-40B4-BE49-F238E27FC236}">
                <a16:creationId xmlns:a16="http://schemas.microsoft.com/office/drawing/2014/main" id="{D3A7ECD5-B510-B748-1BA0-93A9E89FB02C}"/>
              </a:ext>
            </a:extLst>
          </p:cNvPr>
          <p:cNvSpPr/>
          <p:nvPr/>
        </p:nvSpPr>
        <p:spPr>
          <a:xfrm>
            <a:off x="4931934" y="5574237"/>
            <a:ext cx="2831223" cy="82655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Other Financial Mechanisms (Including from Private, DFIs, IFIs, Philanthropies and Intl. NGOs)</a:t>
            </a:r>
            <a:endParaRPr lang="en-ID" sz="1200"/>
          </a:p>
        </p:txBody>
      </p:sp>
      <p:sp>
        <p:nvSpPr>
          <p:cNvPr id="81" name="Rectangle 80">
            <a:extLst>
              <a:ext uri="{FF2B5EF4-FFF2-40B4-BE49-F238E27FC236}">
                <a16:creationId xmlns:a16="http://schemas.microsoft.com/office/drawing/2014/main" id="{1277328C-BAE8-54C5-0210-0B31384321BC}"/>
              </a:ext>
            </a:extLst>
          </p:cNvPr>
          <p:cNvSpPr/>
          <p:nvPr/>
        </p:nvSpPr>
        <p:spPr>
          <a:xfrm>
            <a:off x="5344425" y="4913525"/>
            <a:ext cx="1664991" cy="598458"/>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Regional Pool Fund/ Facilities</a:t>
            </a:r>
            <a:endParaRPr lang="en-ID" sz="1200"/>
          </a:p>
        </p:txBody>
      </p:sp>
      <p:sp>
        <p:nvSpPr>
          <p:cNvPr id="82" name="Rectangle 81">
            <a:extLst>
              <a:ext uri="{FF2B5EF4-FFF2-40B4-BE49-F238E27FC236}">
                <a16:creationId xmlns:a16="http://schemas.microsoft.com/office/drawing/2014/main" id="{8DA9A394-5945-C108-CBD8-31922BC8EE85}"/>
              </a:ext>
            </a:extLst>
          </p:cNvPr>
          <p:cNvSpPr/>
          <p:nvPr/>
        </p:nvSpPr>
        <p:spPr>
          <a:xfrm>
            <a:off x="4718137" y="4373505"/>
            <a:ext cx="3115295" cy="40592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Bilateral Supports/ Mechanisms</a:t>
            </a:r>
            <a:endParaRPr lang="en-ID" sz="1200"/>
          </a:p>
        </p:txBody>
      </p:sp>
      <p:pic>
        <p:nvPicPr>
          <p:cNvPr id="83" name="Picture 22">
            <a:extLst>
              <a:ext uri="{FF2B5EF4-FFF2-40B4-BE49-F238E27FC236}">
                <a16:creationId xmlns:a16="http://schemas.microsoft.com/office/drawing/2014/main" id="{CD34A624-AEBE-0E01-4B57-EB5E4DCF041F}"/>
              </a:ext>
            </a:extLst>
          </p:cNvPr>
          <p:cNvPicPr>
            <a:picLocks noChangeAspect="1"/>
          </p:cNvPicPr>
          <p:nvPr/>
        </p:nvPicPr>
        <p:blipFill rotWithShape="1">
          <a:blip r:embed="rId13"/>
          <a:srcRect l="25592" t="52560" r="61726" b="38572"/>
          <a:stretch/>
        </p:blipFill>
        <p:spPr>
          <a:xfrm>
            <a:off x="695456" y="2944798"/>
            <a:ext cx="1763618" cy="693390"/>
          </a:xfrm>
          <a:prstGeom prst="rect">
            <a:avLst/>
          </a:prstGeom>
        </p:spPr>
      </p:pic>
      <p:pic>
        <p:nvPicPr>
          <p:cNvPr id="84" name="Picture 83">
            <a:extLst>
              <a:ext uri="{FF2B5EF4-FFF2-40B4-BE49-F238E27FC236}">
                <a16:creationId xmlns:a16="http://schemas.microsoft.com/office/drawing/2014/main" id="{4E93BBB7-1E30-F3DA-EB78-B65A7BAAECF4}"/>
              </a:ext>
            </a:extLst>
          </p:cNvPr>
          <p:cNvPicPr>
            <a:picLocks noChangeAspect="1"/>
          </p:cNvPicPr>
          <p:nvPr/>
        </p:nvPicPr>
        <p:blipFill rotWithShape="1">
          <a:blip r:embed="rId14"/>
          <a:srcRect l="26495" t="43343" r="47192" b="38092"/>
          <a:stretch/>
        </p:blipFill>
        <p:spPr>
          <a:xfrm>
            <a:off x="569885" y="3810325"/>
            <a:ext cx="2037965" cy="808470"/>
          </a:xfrm>
          <a:prstGeom prst="rect">
            <a:avLst/>
          </a:prstGeom>
        </p:spPr>
      </p:pic>
      <p:sp>
        <p:nvSpPr>
          <p:cNvPr id="85" name="TextBox 84">
            <a:extLst>
              <a:ext uri="{FF2B5EF4-FFF2-40B4-BE49-F238E27FC236}">
                <a16:creationId xmlns:a16="http://schemas.microsoft.com/office/drawing/2014/main" id="{5D5CD091-8670-D7CE-C2FF-BC423E78402E}"/>
              </a:ext>
            </a:extLst>
          </p:cNvPr>
          <p:cNvSpPr txBox="1"/>
          <p:nvPr/>
        </p:nvSpPr>
        <p:spPr>
          <a:xfrm>
            <a:off x="9385689" y="1704988"/>
            <a:ext cx="8745322" cy="8294578"/>
          </a:xfrm>
          <a:prstGeom prst="rect">
            <a:avLst/>
          </a:prstGeom>
          <a:noFill/>
        </p:spPr>
        <p:txBody>
          <a:bodyPr wrap="square">
            <a:spAutoFit/>
          </a:bodyPr>
          <a:lstStyle/>
          <a:p>
            <a:pPr marL="428625" indent="-428625">
              <a:buFont typeface="Arial" panose="020B0604020202020204" pitchFamily="34" charset="0"/>
              <a:buChar char="•"/>
            </a:pPr>
            <a:r>
              <a:rPr lang="en-US" sz="2200" dirty="0"/>
              <a:t>Indonesia is still in the earlier stage of the development of decarbonization.</a:t>
            </a:r>
          </a:p>
          <a:p>
            <a:pPr marL="428625" indent="-428625">
              <a:buFont typeface="Arial" panose="020B0604020202020204" pitchFamily="34" charset="0"/>
              <a:buChar char="•"/>
            </a:pPr>
            <a:r>
              <a:rPr lang="en-US" sz="2200" dirty="0"/>
              <a:t>Two instruments serve as appropriate tools to address clean energy development for decarbonization: policy de-risking instruments and financial de-risking instruments.</a:t>
            </a:r>
          </a:p>
          <a:p>
            <a:pPr marL="428625" indent="-428625">
              <a:buFont typeface="Arial" panose="020B0604020202020204" pitchFamily="34" charset="0"/>
              <a:buChar char="•"/>
            </a:pPr>
            <a:r>
              <a:rPr lang="en-US" sz="2200" dirty="0"/>
              <a:t>Currently, Indonesia needs to prioritize policy de-risking instruments over financial de-risking instruments due to the regulatory aspects issues in the clean energy sector. This presentation suggests policy de-risking is more critical and urgent to be solved.</a:t>
            </a:r>
          </a:p>
          <a:p>
            <a:pPr marL="428625" indent="-428625">
              <a:buFont typeface="Arial" panose="020B0604020202020204" pitchFamily="34" charset="0"/>
              <a:buChar char="•"/>
            </a:pPr>
            <a:r>
              <a:rPr lang="en-US" sz="2200" dirty="0"/>
              <a:t>The development of financial de-risking instruments should not wait until the policy and regulatory framework achieve their optimum shape. The financial de-risking instruments also need to be developed in parallel to create momentum. Once the policy de-risking instruments reach a stage of adequate "enabling environment," the financial instruments can channel the funds to finance the growth of clean energy sectors from potential investors.</a:t>
            </a:r>
          </a:p>
          <a:p>
            <a:pPr marL="428625" indent="-428625">
              <a:buFont typeface="Arial" panose="020B0604020202020204" pitchFamily="34" charset="0"/>
              <a:buChar char="•"/>
            </a:pPr>
            <a:r>
              <a:rPr lang="en-US" sz="2200" dirty="0"/>
              <a:t>Optimization of Climate Finance? Public-Private Partnership? Blended Finance? SDG Indonesia One? The role of PT SMI/ BPDLH as the catalyst? </a:t>
            </a:r>
            <a:r>
              <a:rPr lang="en-US" sz="2200" dirty="0" err="1"/>
              <a:t>Etc</a:t>
            </a:r>
            <a:r>
              <a:rPr lang="en-US" sz="2200" dirty="0"/>
              <a:t>; to accelerate the decarbonization process that combined with the development of ETM will help to create a sustainable energy finance.</a:t>
            </a:r>
          </a:p>
          <a:p>
            <a:endParaRPr lang="en-US" sz="2700" dirty="0"/>
          </a:p>
        </p:txBody>
      </p:sp>
    </p:spTree>
    <p:extLst>
      <p:ext uri="{BB962C8B-B14F-4D97-AF65-F5344CB8AC3E}">
        <p14:creationId xmlns:p14="http://schemas.microsoft.com/office/powerpoint/2010/main" val="341581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l="4814" r="4813"/>
          <a:stretch/>
        </p:blipFill>
        <p:spPr>
          <a:xfrm>
            <a:off x="0" y="0"/>
            <a:ext cx="18288000" cy="10287000"/>
          </a:xfrm>
          <a:prstGeom prst="rect">
            <a:avLst/>
          </a:prstGeom>
          <a:noFill/>
          <a:ln>
            <a:noFill/>
          </a:ln>
        </p:spPr>
      </p:pic>
      <p:cxnSp>
        <p:nvCxnSpPr>
          <p:cNvPr id="101" name="Google Shape;101;p2"/>
          <p:cNvCxnSpPr/>
          <p:nvPr/>
        </p:nvCxnSpPr>
        <p:spPr>
          <a:xfrm rot="-5400000">
            <a:off x="3521231" y="5304771"/>
            <a:ext cx="4585973" cy="0"/>
          </a:xfrm>
          <a:prstGeom prst="straightConnector1">
            <a:avLst/>
          </a:prstGeom>
          <a:noFill/>
          <a:ln w="47625" cap="rnd" cmpd="sng">
            <a:solidFill>
              <a:srgbClr val="FFFFFF"/>
            </a:solidFill>
            <a:prstDash val="solid"/>
            <a:round/>
            <a:headEnd type="none" w="sm" len="sm"/>
            <a:tailEnd type="none" w="sm" len="sm"/>
          </a:ln>
        </p:spPr>
      </p:cxnSp>
      <p:pic>
        <p:nvPicPr>
          <p:cNvPr id="102" name="Google Shape;102;p2"/>
          <p:cNvPicPr preferRelativeResize="0"/>
          <p:nvPr/>
        </p:nvPicPr>
        <p:blipFill rotWithShape="1">
          <a:blip r:embed="rId4">
            <a:alphaModFix/>
          </a:blip>
          <a:srcRect/>
          <a:stretch/>
        </p:blipFill>
        <p:spPr>
          <a:xfrm>
            <a:off x="15892945" y="1028700"/>
            <a:ext cx="1366355" cy="1364666"/>
          </a:xfrm>
          <a:prstGeom prst="rect">
            <a:avLst/>
          </a:prstGeom>
          <a:noFill/>
          <a:ln>
            <a:noFill/>
          </a:ln>
        </p:spPr>
      </p:pic>
      <p:sp>
        <p:nvSpPr>
          <p:cNvPr id="103" name="Google Shape;103;p2"/>
          <p:cNvSpPr txBox="1"/>
          <p:nvPr/>
        </p:nvSpPr>
        <p:spPr>
          <a:xfrm>
            <a:off x="6553159" y="5445421"/>
            <a:ext cx="7997562" cy="902453"/>
          </a:xfrm>
          <a:prstGeom prst="rect">
            <a:avLst/>
          </a:prstGeom>
          <a:noFill/>
          <a:ln>
            <a:noFill/>
          </a:ln>
        </p:spPr>
        <p:txBody>
          <a:bodyPr spcFirstLastPara="1" wrap="square" lIns="0" tIns="0" rIns="0" bIns="0" anchor="t" anchorCtr="0">
            <a:spAutoFit/>
          </a:bodyPr>
          <a:lstStyle/>
          <a:p>
            <a:pPr marL="0" marR="0" lvl="0" indent="0" algn="l" rtl="0">
              <a:lnSpc>
                <a:spcPct val="121033"/>
              </a:lnSpc>
              <a:spcBef>
                <a:spcPts val="0"/>
              </a:spcBef>
              <a:spcAft>
                <a:spcPts val="0"/>
              </a:spcAft>
              <a:buNone/>
            </a:pPr>
            <a:r>
              <a:rPr lang="en-US" sz="2206" b="0" i="0" u="none" strike="noStrike" cap="none">
                <a:solidFill>
                  <a:srgbClr val="FFFFFF"/>
                </a:solidFill>
                <a:latin typeface="Open Sans Medium"/>
                <a:ea typeface="Open Sans Medium"/>
                <a:cs typeface="Open Sans Medium"/>
                <a:sym typeface="Open Sans Medium"/>
              </a:rPr>
              <a:t>THE 3RD INTERNATIONAL CONFERENCE ON ENERGY AND ENVIRONMENTAL ECONOMICS</a:t>
            </a:r>
            <a:endParaRPr/>
          </a:p>
          <a:p>
            <a:pPr marL="0" marR="0" lvl="0" indent="0" algn="l" rtl="0">
              <a:lnSpc>
                <a:spcPct val="88123"/>
              </a:lnSpc>
              <a:spcBef>
                <a:spcPts val="0"/>
              </a:spcBef>
              <a:spcAft>
                <a:spcPts val="0"/>
              </a:spcAft>
              <a:buNone/>
            </a:pPr>
            <a:endParaRPr sz="2206" b="0" i="0" u="none" strike="noStrike" cap="none">
              <a:solidFill>
                <a:srgbClr val="FFFFFF"/>
              </a:solidFill>
              <a:latin typeface="Open Sans Medium"/>
              <a:ea typeface="Open Sans Medium"/>
              <a:cs typeface="Open Sans Medium"/>
              <a:sym typeface="Open Sans Medium"/>
            </a:endParaRPr>
          </a:p>
        </p:txBody>
      </p:sp>
      <p:sp>
        <p:nvSpPr>
          <p:cNvPr id="104" name="Google Shape;104;p2"/>
          <p:cNvSpPr txBox="1"/>
          <p:nvPr/>
        </p:nvSpPr>
        <p:spPr>
          <a:xfrm>
            <a:off x="6494291" y="4060613"/>
            <a:ext cx="8115300" cy="1348593"/>
          </a:xfrm>
          <a:prstGeom prst="rect">
            <a:avLst/>
          </a:prstGeom>
          <a:noFill/>
          <a:ln>
            <a:noFill/>
          </a:ln>
        </p:spPr>
        <p:txBody>
          <a:bodyPr spcFirstLastPara="1" wrap="square" lIns="0" tIns="0" rIns="0" bIns="0" anchor="t" anchorCtr="0">
            <a:spAutoFit/>
          </a:bodyPr>
          <a:lstStyle/>
          <a:p>
            <a:pPr marL="0" marR="0" lvl="0" indent="0" algn="l" rtl="0">
              <a:lnSpc>
                <a:spcPct val="96999"/>
              </a:lnSpc>
              <a:spcBef>
                <a:spcPts val="0"/>
              </a:spcBef>
              <a:spcAft>
                <a:spcPts val="0"/>
              </a:spcAft>
              <a:buNone/>
            </a:pPr>
            <a:r>
              <a:rPr lang="en-US" sz="10299" b="0" i="0" u="none" strike="noStrike" cap="none" dirty="0">
                <a:solidFill>
                  <a:srgbClr val="FFFFFF"/>
                </a:solidFill>
                <a:latin typeface="Montserrat"/>
                <a:ea typeface="Montserrat"/>
                <a:cs typeface="Montserrat"/>
                <a:sym typeface="Montserrat"/>
              </a:rPr>
              <a:t>ENERCON</a:t>
            </a:r>
            <a:endParaRPr lang="en-US" dirty="0"/>
          </a:p>
        </p:txBody>
      </p:sp>
      <p:sp>
        <p:nvSpPr>
          <p:cNvPr id="105" name="Google Shape;105;p2"/>
          <p:cNvSpPr txBox="1"/>
          <p:nvPr/>
        </p:nvSpPr>
        <p:spPr>
          <a:xfrm rot="-5400000">
            <a:off x="2482995" y="4633871"/>
            <a:ext cx="4615227" cy="136017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9600" b="1" i="0" u="none" strike="noStrike" cap="none" dirty="0">
                <a:solidFill>
                  <a:srgbClr val="FFFFFF"/>
                </a:solidFill>
                <a:latin typeface="Montserrat SemiBold"/>
                <a:ea typeface="Montserrat SemiBold"/>
                <a:cs typeface="Montserrat SemiBold"/>
                <a:sym typeface="Montserrat SemiBold"/>
              </a:rPr>
              <a:t>2022</a:t>
            </a:r>
            <a:endParaRPr dirty="0"/>
          </a:p>
        </p:txBody>
      </p:sp>
      <p:pic>
        <p:nvPicPr>
          <p:cNvPr id="106" name="Google Shape;106;p2"/>
          <p:cNvPicPr preferRelativeResize="0"/>
          <p:nvPr/>
        </p:nvPicPr>
        <p:blipFill rotWithShape="1">
          <a:blip r:embed="rId5">
            <a:alphaModFix/>
          </a:blip>
          <a:srcRect/>
          <a:stretch/>
        </p:blipFill>
        <p:spPr>
          <a:xfrm>
            <a:off x="8413309" y="6347875"/>
            <a:ext cx="362376" cy="361923"/>
          </a:xfrm>
          <a:prstGeom prst="rect">
            <a:avLst/>
          </a:prstGeom>
          <a:noFill/>
          <a:ln>
            <a:noFill/>
          </a:ln>
        </p:spPr>
      </p:pic>
      <p:pic>
        <p:nvPicPr>
          <p:cNvPr id="107" name="Google Shape;107;p2"/>
          <p:cNvPicPr preferRelativeResize="0"/>
          <p:nvPr/>
        </p:nvPicPr>
        <p:blipFill rotWithShape="1">
          <a:blip r:embed="rId6">
            <a:alphaModFix/>
          </a:blip>
          <a:srcRect/>
          <a:stretch/>
        </p:blipFill>
        <p:spPr>
          <a:xfrm>
            <a:off x="7965933" y="6347875"/>
            <a:ext cx="368701" cy="368701"/>
          </a:xfrm>
          <a:prstGeom prst="rect">
            <a:avLst/>
          </a:prstGeom>
          <a:noFill/>
          <a:ln>
            <a:noFill/>
          </a:ln>
        </p:spPr>
      </p:pic>
      <p:pic>
        <p:nvPicPr>
          <p:cNvPr id="108" name="Google Shape;108;p2"/>
          <p:cNvPicPr preferRelativeResize="0"/>
          <p:nvPr/>
        </p:nvPicPr>
        <p:blipFill rotWithShape="1">
          <a:blip r:embed="rId7">
            <a:alphaModFix/>
          </a:blip>
          <a:srcRect/>
          <a:stretch/>
        </p:blipFill>
        <p:spPr>
          <a:xfrm>
            <a:off x="8861743" y="6347875"/>
            <a:ext cx="911685" cy="368701"/>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6494291" y="6347875"/>
            <a:ext cx="1395443" cy="399445"/>
          </a:xfrm>
          <a:prstGeom prst="rect">
            <a:avLst/>
          </a:prstGeom>
          <a:noFill/>
          <a:ln>
            <a:noFill/>
          </a:ln>
        </p:spPr>
      </p:pic>
      <p:pic>
        <p:nvPicPr>
          <p:cNvPr id="110" name="Google Shape;110;p2"/>
          <p:cNvPicPr preferRelativeResize="0"/>
          <p:nvPr/>
        </p:nvPicPr>
        <p:blipFill rotWithShape="1">
          <a:blip r:embed="rId9">
            <a:alphaModFix/>
          </a:blip>
          <a:srcRect/>
          <a:stretch/>
        </p:blipFill>
        <p:spPr>
          <a:xfrm>
            <a:off x="9859153" y="6347875"/>
            <a:ext cx="1212169" cy="368701"/>
          </a:xfrm>
          <a:prstGeom prst="rect">
            <a:avLst/>
          </a:prstGeom>
          <a:noFill/>
          <a:ln>
            <a:noFill/>
          </a:ln>
        </p:spPr>
      </p:pic>
      <p:sp>
        <p:nvSpPr>
          <p:cNvPr id="16" name="Rectangle 15">
            <a:extLst>
              <a:ext uri="{FF2B5EF4-FFF2-40B4-BE49-F238E27FC236}">
                <a16:creationId xmlns:a16="http://schemas.microsoft.com/office/drawing/2014/main" id="{B3FDD916-1418-3C32-1DE4-7588A7E33DB0}"/>
              </a:ext>
            </a:extLst>
          </p:cNvPr>
          <p:cNvSpPr/>
          <p:nvPr/>
        </p:nvSpPr>
        <p:spPr>
          <a:xfrm>
            <a:off x="493891" y="4543335"/>
            <a:ext cx="3544560" cy="1200329"/>
          </a:xfrm>
          <a:prstGeom prst="rect">
            <a:avLst/>
          </a:prstGeom>
        </p:spPr>
        <p:txBody>
          <a:bodyPr wrap="none">
            <a:spAutoFit/>
          </a:bodyPr>
          <a:lstStyle/>
          <a:p>
            <a:r>
              <a:rPr lang="en-US" sz="3600" b="1" dirty="0" err="1">
                <a:solidFill>
                  <a:srgbClr val="C00000"/>
                </a:solidFill>
                <a:latin typeface="Arial Black" panose="020B0A04020102020204" pitchFamily="34" charset="0"/>
                <a:cs typeface="Arial" panose="020B0604020202020204" pitchFamily="34" charset="0"/>
              </a:rPr>
              <a:t>Terima</a:t>
            </a:r>
            <a:r>
              <a:rPr lang="en-US" sz="3600" b="1" dirty="0">
                <a:solidFill>
                  <a:srgbClr val="C00000"/>
                </a:solidFill>
                <a:latin typeface="Arial Black" panose="020B0A04020102020204" pitchFamily="34" charset="0"/>
                <a:cs typeface="Arial" panose="020B0604020202020204" pitchFamily="34" charset="0"/>
              </a:rPr>
              <a:t> Kasih</a:t>
            </a:r>
          </a:p>
          <a:p>
            <a:r>
              <a:rPr lang="en-US" sz="3600" b="1" dirty="0">
                <a:solidFill>
                  <a:srgbClr val="C00000"/>
                </a:solidFill>
                <a:latin typeface="Arial Black" panose="020B0A04020102020204" pitchFamily="34" charset="0"/>
                <a:cs typeface="Arial" panose="020B0604020202020204" pitchFamily="34" charset="0"/>
              </a:rPr>
              <a:t>Thank You</a:t>
            </a:r>
            <a:endParaRPr lang="en-US" sz="36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54265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10" name="Title 1">
            <a:extLst>
              <a:ext uri="{FF2B5EF4-FFF2-40B4-BE49-F238E27FC236}">
                <a16:creationId xmlns:a16="http://schemas.microsoft.com/office/drawing/2014/main" id="{6FE2D4DA-E8AD-BA8A-E9C7-F0C1E45B47AA}"/>
              </a:ext>
            </a:extLst>
          </p:cNvPr>
          <p:cNvSpPr txBox="1">
            <a:spLocks/>
          </p:cNvSpPr>
          <p:nvPr/>
        </p:nvSpPr>
        <p:spPr>
          <a:xfrm>
            <a:off x="457200" y="900178"/>
            <a:ext cx="17277348" cy="11717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dirty="0">
                <a:solidFill>
                  <a:schemeClr val="accent6">
                    <a:lumMod val="50000"/>
                  </a:schemeClr>
                </a:solidFill>
                <a:latin typeface="Arial Nova" panose="020B0504020202020204" pitchFamily="34" charset="0"/>
              </a:rPr>
              <a:t>Financial De-risking Instruments Availability</a:t>
            </a:r>
          </a:p>
        </p:txBody>
      </p:sp>
      <p:graphicFrame>
        <p:nvGraphicFramePr>
          <p:cNvPr id="11" name="Table 2">
            <a:extLst>
              <a:ext uri="{FF2B5EF4-FFF2-40B4-BE49-F238E27FC236}">
                <a16:creationId xmlns:a16="http://schemas.microsoft.com/office/drawing/2014/main" id="{F605C368-068E-CDD8-CFDE-E4F1F5BFA6A5}"/>
              </a:ext>
            </a:extLst>
          </p:cNvPr>
          <p:cNvGraphicFramePr>
            <a:graphicFrameLocks noGrp="1"/>
          </p:cNvGraphicFramePr>
          <p:nvPr/>
        </p:nvGraphicFramePr>
        <p:xfrm>
          <a:off x="457199" y="2176779"/>
          <a:ext cx="17455488" cy="7368540"/>
        </p:xfrm>
        <a:graphic>
          <a:graphicData uri="http://schemas.openxmlformats.org/drawingml/2006/table">
            <a:tbl>
              <a:tblPr firstRow="1" bandRow="1">
                <a:tableStyleId>{93296810-A885-4BE3-A3E7-6D5BEEA58F35}</a:tableStyleId>
              </a:tblPr>
              <a:tblGrid>
                <a:gridCol w="695123">
                  <a:extLst>
                    <a:ext uri="{9D8B030D-6E8A-4147-A177-3AD203B41FA5}">
                      <a16:colId xmlns:a16="http://schemas.microsoft.com/office/drawing/2014/main" val="3243323076"/>
                    </a:ext>
                  </a:extLst>
                </a:gridCol>
                <a:gridCol w="2594585">
                  <a:extLst>
                    <a:ext uri="{9D8B030D-6E8A-4147-A177-3AD203B41FA5}">
                      <a16:colId xmlns:a16="http://schemas.microsoft.com/office/drawing/2014/main" val="1111535321"/>
                    </a:ext>
                  </a:extLst>
                </a:gridCol>
                <a:gridCol w="5237667">
                  <a:extLst>
                    <a:ext uri="{9D8B030D-6E8A-4147-A177-3AD203B41FA5}">
                      <a16:colId xmlns:a16="http://schemas.microsoft.com/office/drawing/2014/main" val="644624673"/>
                    </a:ext>
                  </a:extLst>
                </a:gridCol>
                <a:gridCol w="5237667">
                  <a:extLst>
                    <a:ext uri="{9D8B030D-6E8A-4147-A177-3AD203B41FA5}">
                      <a16:colId xmlns:a16="http://schemas.microsoft.com/office/drawing/2014/main" val="2890429425"/>
                    </a:ext>
                  </a:extLst>
                </a:gridCol>
                <a:gridCol w="3690446">
                  <a:extLst>
                    <a:ext uri="{9D8B030D-6E8A-4147-A177-3AD203B41FA5}">
                      <a16:colId xmlns:a16="http://schemas.microsoft.com/office/drawing/2014/main" val="2416621470"/>
                    </a:ext>
                  </a:extLst>
                </a:gridCol>
              </a:tblGrid>
              <a:tr h="556260">
                <a:tc>
                  <a:txBody>
                    <a:bodyPr/>
                    <a:lstStyle/>
                    <a:p>
                      <a:r>
                        <a:rPr lang="en-US" sz="2100" dirty="0"/>
                        <a:t>No</a:t>
                      </a:r>
                    </a:p>
                  </a:txBody>
                  <a:tcPr marL="137160" marR="137160" marT="68580" marB="68580"/>
                </a:tc>
                <a:tc gridSpan="2">
                  <a:txBody>
                    <a:bodyPr/>
                    <a:lstStyle/>
                    <a:p>
                      <a:r>
                        <a:rPr lang="en-US" sz="2100" dirty="0"/>
                        <a:t>Financial De-risking Instruments</a:t>
                      </a:r>
                    </a:p>
                  </a:txBody>
                  <a:tcPr marL="137160" marR="137160" marT="68580" marB="68580"/>
                </a:tc>
                <a:tc hMerge="1">
                  <a:txBody>
                    <a:bodyPr/>
                    <a:lstStyle/>
                    <a:p>
                      <a:endParaRPr lang="en-US" sz="1400" dirty="0"/>
                    </a:p>
                  </a:txBody>
                  <a:tcPr/>
                </a:tc>
                <a:tc>
                  <a:txBody>
                    <a:bodyPr/>
                    <a:lstStyle/>
                    <a:p>
                      <a:r>
                        <a:rPr lang="en-US" sz="2100" dirty="0"/>
                        <a:t>Availability in Indonesia</a:t>
                      </a:r>
                    </a:p>
                  </a:txBody>
                  <a:tcPr marL="137160" marR="137160" marT="68580" marB="68580"/>
                </a:tc>
                <a:tc>
                  <a:txBody>
                    <a:bodyPr/>
                    <a:lstStyle/>
                    <a:p>
                      <a:r>
                        <a:rPr lang="en-US" sz="2100" dirty="0"/>
                        <a:t>Potential</a:t>
                      </a:r>
                    </a:p>
                  </a:txBody>
                  <a:tcPr marL="137160" marR="137160" marT="68580" marB="68580"/>
                </a:tc>
                <a:extLst>
                  <a:ext uri="{0D108BD9-81ED-4DB2-BD59-A6C34878D82A}">
                    <a16:rowId xmlns:a16="http://schemas.microsoft.com/office/drawing/2014/main" val="3207695967"/>
                  </a:ext>
                </a:extLst>
              </a:tr>
              <a:tr h="3337560">
                <a:tc>
                  <a:txBody>
                    <a:bodyPr/>
                    <a:lstStyle/>
                    <a:p>
                      <a:r>
                        <a:rPr lang="en-US" sz="2100" dirty="0"/>
                        <a:t>1</a:t>
                      </a:r>
                    </a:p>
                  </a:txBody>
                  <a:tcPr marL="137160" marR="137160" marT="68580" marB="68580"/>
                </a:tc>
                <a:tc>
                  <a:txBody>
                    <a:bodyPr/>
                    <a:lstStyle/>
                    <a:p>
                      <a:r>
                        <a:rPr lang="en-US" sz="2100" dirty="0"/>
                        <a:t>Guarantee Provision</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Guarantee plays an important role in financing the clean energy projects as most projects have underlying risks from the project itself to the financial and regulatory risks (EIU, 2011).</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Guarantee provision can manifest in the form of project guarantee and financial guarantee. </a:t>
                      </a:r>
                    </a:p>
                  </a:txBody>
                  <a:tcPr marL="137160" marR="137160" marT="68580" marB="68580"/>
                </a:tc>
                <a:tc>
                  <a:txBody>
                    <a:bodyPr/>
                    <a:lstStyle/>
                    <a:p>
                      <a:r>
                        <a:rPr lang="en-US" sz="2100" b="1" dirty="0"/>
                        <a:t>Limited availability </a:t>
                      </a:r>
                      <a:r>
                        <a:rPr lang="en-US" sz="2100" dirty="0"/>
                        <a:t>in Indonesia</a:t>
                      </a:r>
                    </a:p>
                  </a:txBody>
                  <a:tcPr marL="137160" marR="137160" marT="68580" marB="68580"/>
                </a:tc>
                <a:tc>
                  <a:txBody>
                    <a:bodyPr/>
                    <a:lstStyle/>
                    <a:p>
                      <a:r>
                        <a:rPr lang="en-US" sz="2100" dirty="0"/>
                        <a:t>Highly potential to provide guarantee to investors. Could be in the form similar to PPP (KPBU)</a:t>
                      </a:r>
                    </a:p>
                  </a:txBody>
                  <a:tcPr marL="137160" marR="137160" marT="68580" marB="68580"/>
                </a:tc>
                <a:extLst>
                  <a:ext uri="{0D108BD9-81ED-4DB2-BD59-A6C34878D82A}">
                    <a16:rowId xmlns:a16="http://schemas.microsoft.com/office/drawing/2014/main" val="2485445388"/>
                  </a:ext>
                </a:extLst>
              </a:tr>
              <a:tr h="3017520">
                <a:tc>
                  <a:txBody>
                    <a:bodyPr/>
                    <a:lstStyle/>
                    <a:p>
                      <a:r>
                        <a:rPr lang="en-US" sz="2100" dirty="0"/>
                        <a:t>2</a:t>
                      </a:r>
                    </a:p>
                  </a:txBody>
                  <a:tcPr marL="137160" marR="137160" marT="68580" marB="68580"/>
                </a:tc>
                <a:tc>
                  <a:txBody>
                    <a:bodyPr/>
                    <a:lstStyle/>
                    <a:p>
                      <a:r>
                        <a:rPr lang="en-US" sz="2100" dirty="0"/>
                        <a:t>Performance-based Lending</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The aims of PBL are to increase project </a:t>
                      </a:r>
                      <a:r>
                        <a:rPr lang="en-US" sz="2100" dirty="0" err="1">
                          <a:solidFill>
                            <a:prstClr val="black"/>
                          </a:solidFill>
                          <a:latin typeface="Arial Nova" panose="020B0504020202020204" pitchFamily="34" charset="0"/>
                        </a:rPr>
                        <a:t>develope</a:t>
                      </a: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r’s accountability and give incentive to them to deliver good and sustained outcome of the projects.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The key players of the instrument are lenders (usually private donors) and incentivized agent (developers).</a:t>
                      </a:r>
                    </a:p>
                  </a:txBody>
                  <a:tcPr marL="137160" marR="137160" marT="68580" marB="68580"/>
                </a:tc>
                <a:tc>
                  <a:txBody>
                    <a:bodyPr/>
                    <a:lstStyle/>
                    <a:p>
                      <a:r>
                        <a:rPr lang="en-US" sz="2100" dirty="0"/>
                        <a:t>Currently </a:t>
                      </a:r>
                      <a:r>
                        <a:rPr lang="en-US" sz="2100" b="1" dirty="0"/>
                        <a:t>available</a:t>
                      </a:r>
                      <a:r>
                        <a:rPr lang="en-US" sz="2100" dirty="0"/>
                        <a:t> in Indonesia</a:t>
                      </a:r>
                    </a:p>
                    <a:p>
                      <a:endParaRPr lang="en-US" sz="2100" dirty="0"/>
                    </a:p>
                    <a:p>
                      <a:r>
                        <a:rPr lang="en-US" sz="2100" dirty="0"/>
                        <a:t>ADB PBL proposed USD600 million result-based loan programs to support the development of electricity distribution for sustainability in Eastern Indonesia.</a:t>
                      </a:r>
                    </a:p>
                  </a:txBody>
                  <a:tcPr marL="137160" marR="137160" marT="68580" marB="68580"/>
                </a:tc>
                <a:tc>
                  <a:txBody>
                    <a:bodyPr/>
                    <a:lstStyle/>
                    <a:p>
                      <a:r>
                        <a:rPr lang="en-US" sz="2100" dirty="0"/>
                        <a:t>Highly potential and can expand the loan to private-owned clean energy energy projects</a:t>
                      </a:r>
                    </a:p>
                  </a:txBody>
                  <a:tcPr marL="137160" marR="137160" marT="68580" marB="68580"/>
                </a:tc>
                <a:extLst>
                  <a:ext uri="{0D108BD9-81ED-4DB2-BD59-A6C34878D82A}">
                    <a16:rowId xmlns:a16="http://schemas.microsoft.com/office/drawing/2014/main" val="2242383723"/>
                  </a:ext>
                </a:extLst>
              </a:tr>
              <a:tr h="457200">
                <a:tc>
                  <a:txBody>
                    <a:bodyPr/>
                    <a:lstStyle/>
                    <a:p>
                      <a:endParaRPr lang="en-US" sz="2100" dirty="0"/>
                    </a:p>
                  </a:txBody>
                  <a:tcPr marL="137160" marR="137160" marT="68580" marB="68580"/>
                </a:tc>
                <a:tc>
                  <a:txBody>
                    <a:bodyPr/>
                    <a:lstStyle/>
                    <a:p>
                      <a:endParaRPr lang="en-US" sz="2100" dirty="0"/>
                    </a:p>
                  </a:txBody>
                  <a:tcPr marL="137160" marR="137160" marT="68580" marB="68580"/>
                </a:tc>
                <a:tc>
                  <a:txBody>
                    <a:bodyPr/>
                    <a:lstStyle/>
                    <a:p>
                      <a:endParaRPr lang="en-US" sz="2100" dirty="0"/>
                    </a:p>
                  </a:txBody>
                  <a:tcPr marL="137160" marR="137160" marT="68580" marB="68580"/>
                </a:tc>
                <a:tc>
                  <a:txBody>
                    <a:bodyPr/>
                    <a:lstStyle/>
                    <a:p>
                      <a:endParaRPr lang="en-US" sz="2100" dirty="0"/>
                    </a:p>
                  </a:txBody>
                  <a:tcPr marL="137160" marR="137160" marT="68580" marB="68580"/>
                </a:tc>
                <a:tc>
                  <a:txBody>
                    <a:bodyPr/>
                    <a:lstStyle/>
                    <a:p>
                      <a:endParaRPr lang="en-US" sz="2100" dirty="0"/>
                    </a:p>
                  </a:txBody>
                  <a:tcPr marL="137160" marR="137160" marT="68580" marB="68580"/>
                </a:tc>
                <a:extLst>
                  <a:ext uri="{0D108BD9-81ED-4DB2-BD59-A6C34878D82A}">
                    <a16:rowId xmlns:a16="http://schemas.microsoft.com/office/drawing/2014/main" val="4105847918"/>
                  </a:ext>
                </a:extLst>
              </a:tr>
            </a:tbl>
          </a:graphicData>
        </a:graphic>
      </p:graphicFrame>
    </p:spTree>
    <p:extLst>
      <p:ext uri="{BB962C8B-B14F-4D97-AF65-F5344CB8AC3E}">
        <p14:creationId xmlns:p14="http://schemas.microsoft.com/office/powerpoint/2010/main" val="381228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4" name="Title 1">
            <a:extLst>
              <a:ext uri="{FF2B5EF4-FFF2-40B4-BE49-F238E27FC236}">
                <a16:creationId xmlns:a16="http://schemas.microsoft.com/office/drawing/2014/main" id="{DF1DC078-80EF-DDF4-8319-928963D78FF7}"/>
              </a:ext>
            </a:extLst>
          </p:cNvPr>
          <p:cNvSpPr txBox="1">
            <a:spLocks/>
          </p:cNvSpPr>
          <p:nvPr/>
        </p:nvSpPr>
        <p:spPr>
          <a:xfrm>
            <a:off x="457200" y="900178"/>
            <a:ext cx="17277348" cy="11717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a:solidFill>
                  <a:schemeClr val="accent6">
                    <a:lumMod val="50000"/>
                  </a:schemeClr>
                </a:solidFill>
                <a:latin typeface="Arial Nova" panose="020B0504020202020204" pitchFamily="34" charset="0"/>
              </a:rPr>
              <a:t>Financial De-risking Instruments Availability</a:t>
            </a:r>
            <a:endParaRPr lang="en-US" sz="6000" b="1" dirty="0">
              <a:solidFill>
                <a:schemeClr val="accent6">
                  <a:lumMod val="50000"/>
                </a:schemeClr>
              </a:solidFill>
              <a:latin typeface="Arial Nova" panose="020B0504020202020204" pitchFamily="34" charset="0"/>
            </a:endParaRPr>
          </a:p>
        </p:txBody>
      </p:sp>
      <p:graphicFrame>
        <p:nvGraphicFramePr>
          <p:cNvPr id="5" name="Table 2">
            <a:extLst>
              <a:ext uri="{FF2B5EF4-FFF2-40B4-BE49-F238E27FC236}">
                <a16:creationId xmlns:a16="http://schemas.microsoft.com/office/drawing/2014/main" id="{D9803BF5-38D0-AE0B-AAA8-5BB0E9EAAEA4}"/>
              </a:ext>
            </a:extLst>
          </p:cNvPr>
          <p:cNvGraphicFramePr>
            <a:graphicFrameLocks noGrp="1"/>
          </p:cNvGraphicFramePr>
          <p:nvPr/>
        </p:nvGraphicFramePr>
        <p:xfrm>
          <a:off x="457199" y="2176779"/>
          <a:ext cx="17455488" cy="7231380"/>
        </p:xfrm>
        <a:graphic>
          <a:graphicData uri="http://schemas.openxmlformats.org/drawingml/2006/table">
            <a:tbl>
              <a:tblPr firstRow="1" bandRow="1">
                <a:tableStyleId>{93296810-A885-4BE3-A3E7-6D5BEEA58F35}</a:tableStyleId>
              </a:tblPr>
              <a:tblGrid>
                <a:gridCol w="695123">
                  <a:extLst>
                    <a:ext uri="{9D8B030D-6E8A-4147-A177-3AD203B41FA5}">
                      <a16:colId xmlns:a16="http://schemas.microsoft.com/office/drawing/2014/main" val="3243323076"/>
                    </a:ext>
                  </a:extLst>
                </a:gridCol>
                <a:gridCol w="2594585">
                  <a:extLst>
                    <a:ext uri="{9D8B030D-6E8A-4147-A177-3AD203B41FA5}">
                      <a16:colId xmlns:a16="http://schemas.microsoft.com/office/drawing/2014/main" val="1111535321"/>
                    </a:ext>
                  </a:extLst>
                </a:gridCol>
                <a:gridCol w="5237667">
                  <a:extLst>
                    <a:ext uri="{9D8B030D-6E8A-4147-A177-3AD203B41FA5}">
                      <a16:colId xmlns:a16="http://schemas.microsoft.com/office/drawing/2014/main" val="644624673"/>
                    </a:ext>
                  </a:extLst>
                </a:gridCol>
                <a:gridCol w="5237667">
                  <a:extLst>
                    <a:ext uri="{9D8B030D-6E8A-4147-A177-3AD203B41FA5}">
                      <a16:colId xmlns:a16="http://schemas.microsoft.com/office/drawing/2014/main" val="2890429425"/>
                    </a:ext>
                  </a:extLst>
                </a:gridCol>
                <a:gridCol w="3690446">
                  <a:extLst>
                    <a:ext uri="{9D8B030D-6E8A-4147-A177-3AD203B41FA5}">
                      <a16:colId xmlns:a16="http://schemas.microsoft.com/office/drawing/2014/main" val="2416621470"/>
                    </a:ext>
                  </a:extLst>
                </a:gridCol>
              </a:tblGrid>
              <a:tr h="556260">
                <a:tc>
                  <a:txBody>
                    <a:bodyPr/>
                    <a:lstStyle/>
                    <a:p>
                      <a:r>
                        <a:rPr lang="en-US" sz="2100" dirty="0"/>
                        <a:t>No</a:t>
                      </a:r>
                    </a:p>
                  </a:txBody>
                  <a:tcPr marL="137160" marR="137160" marT="68580" marB="68580"/>
                </a:tc>
                <a:tc gridSpan="2">
                  <a:txBody>
                    <a:bodyPr/>
                    <a:lstStyle/>
                    <a:p>
                      <a:r>
                        <a:rPr lang="en-US" sz="2100" dirty="0"/>
                        <a:t>Financial De-risking Instruments</a:t>
                      </a:r>
                    </a:p>
                  </a:txBody>
                  <a:tcPr marL="137160" marR="137160" marT="68580" marB="68580"/>
                </a:tc>
                <a:tc hMerge="1">
                  <a:txBody>
                    <a:bodyPr/>
                    <a:lstStyle/>
                    <a:p>
                      <a:endParaRPr lang="en-US" sz="1400" dirty="0"/>
                    </a:p>
                  </a:txBody>
                  <a:tcPr/>
                </a:tc>
                <a:tc>
                  <a:txBody>
                    <a:bodyPr/>
                    <a:lstStyle/>
                    <a:p>
                      <a:r>
                        <a:rPr lang="en-US" sz="2100" dirty="0"/>
                        <a:t>Availability in Indonesia</a:t>
                      </a:r>
                    </a:p>
                  </a:txBody>
                  <a:tcPr marL="137160" marR="137160" marT="68580" marB="68580"/>
                </a:tc>
                <a:tc>
                  <a:txBody>
                    <a:bodyPr/>
                    <a:lstStyle/>
                    <a:p>
                      <a:r>
                        <a:rPr lang="en-US" sz="2100" dirty="0"/>
                        <a:t>Potential</a:t>
                      </a:r>
                    </a:p>
                  </a:txBody>
                  <a:tcPr marL="137160" marR="137160" marT="68580" marB="68580"/>
                </a:tc>
                <a:extLst>
                  <a:ext uri="{0D108BD9-81ED-4DB2-BD59-A6C34878D82A}">
                    <a16:rowId xmlns:a16="http://schemas.microsoft.com/office/drawing/2014/main" val="3207695967"/>
                  </a:ext>
                </a:extLst>
              </a:tr>
              <a:tr h="3657600">
                <a:tc>
                  <a:txBody>
                    <a:bodyPr/>
                    <a:lstStyle/>
                    <a:p>
                      <a:r>
                        <a:rPr lang="en-US" sz="2100" dirty="0"/>
                        <a:t>3</a:t>
                      </a:r>
                    </a:p>
                  </a:txBody>
                  <a:tcPr marL="137160" marR="137160" marT="68580" marB="68580"/>
                </a:tc>
                <a:tc>
                  <a:txBody>
                    <a:bodyPr/>
                    <a:lstStyle/>
                    <a:p>
                      <a:r>
                        <a:rPr lang="en-US" sz="2100" dirty="0"/>
                        <a:t>Asset Securitization</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Asset securitization can lower the liquidity risk of clean energy and increase investors’ appetite in investing to such projects.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One of the asset securitization in Indonesia has been deployed by PT Sarana </a:t>
                      </a:r>
                      <a:r>
                        <a:rPr kumimoji="0" lang="en-US" sz="21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sym typeface="Arial"/>
                        </a:rPr>
                        <a:t>Multigriya</a:t>
                      </a: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 Financial to finance infrastructure projects.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However, financing through asset securitization has not been used for clean energy projects in Indonesia.</a:t>
                      </a:r>
                      <a:endParaRPr lang="en-US" sz="2100" dirty="0"/>
                    </a:p>
                  </a:txBody>
                  <a:tcPr marL="137160" marR="137160" marT="68580" marB="68580"/>
                </a:tc>
                <a:tc>
                  <a:txBody>
                    <a:bodyPr/>
                    <a:lstStyle/>
                    <a:p>
                      <a:r>
                        <a:rPr lang="en-US" sz="2100" dirty="0"/>
                        <a:t>Currently </a:t>
                      </a:r>
                      <a:r>
                        <a:rPr lang="en-US" sz="2100" b="1" dirty="0"/>
                        <a:t>not available</a:t>
                      </a:r>
                      <a:r>
                        <a:rPr lang="en-US" sz="2100" dirty="0"/>
                        <a:t> in Indonesia</a:t>
                      </a:r>
                    </a:p>
                  </a:txBody>
                  <a:tcPr marL="137160" marR="137160" marT="68580" marB="68580"/>
                </a:tc>
                <a:tc>
                  <a:txBody>
                    <a:bodyPr/>
                    <a:lstStyle/>
                    <a:p>
                      <a:r>
                        <a:rPr lang="en-US" sz="2100" dirty="0"/>
                        <a:t>Highly potential for RE projects</a:t>
                      </a:r>
                    </a:p>
                  </a:txBody>
                  <a:tcPr marL="137160" marR="137160" marT="68580" marB="68580"/>
                </a:tc>
                <a:extLst>
                  <a:ext uri="{0D108BD9-81ED-4DB2-BD59-A6C34878D82A}">
                    <a16:rowId xmlns:a16="http://schemas.microsoft.com/office/drawing/2014/main" val="2189069480"/>
                  </a:ext>
                </a:extLst>
              </a:tr>
              <a:tr h="3017520">
                <a:tc>
                  <a:txBody>
                    <a:bodyPr/>
                    <a:lstStyle/>
                    <a:p>
                      <a:r>
                        <a:rPr lang="en-US" sz="2100" dirty="0"/>
                        <a:t>4</a:t>
                      </a:r>
                    </a:p>
                  </a:txBody>
                  <a:tcPr marL="137160" marR="137160" marT="68580" marB="68580"/>
                </a:tc>
                <a:tc>
                  <a:txBody>
                    <a:bodyPr/>
                    <a:lstStyle/>
                    <a:p>
                      <a:r>
                        <a:rPr lang="en-US" sz="2100" dirty="0"/>
                        <a:t>Green Bonds</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Green Bonds serve as an alternative instrument that can facilitate and bridge the capital on the financial market to clean energy projects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The development of the green bonds market can increase the accessibility of clean energy projectors to a bigger pool of funds.</a:t>
                      </a:r>
                    </a:p>
                    <a:p>
                      <a:endParaRPr lang="en-US" sz="2100" dirty="0"/>
                    </a:p>
                  </a:txBody>
                  <a:tcPr marL="137160" marR="137160" marT="68580" marB="68580"/>
                </a:tc>
                <a:tc>
                  <a:txBody>
                    <a:bodyPr/>
                    <a:lstStyle/>
                    <a:p>
                      <a:r>
                        <a:rPr lang="en-US" sz="2100" dirty="0"/>
                        <a:t>Currently </a:t>
                      </a:r>
                      <a:r>
                        <a:rPr lang="en-US" sz="2100" b="1" dirty="0"/>
                        <a:t>available</a:t>
                      </a:r>
                      <a:r>
                        <a:rPr lang="en-US" sz="2100" dirty="0"/>
                        <a:t> in Indonesia</a:t>
                      </a:r>
                    </a:p>
                    <a:p>
                      <a:endParaRPr lang="en-US" sz="2100" dirty="0"/>
                    </a:p>
                    <a:p>
                      <a:r>
                        <a:rPr lang="en-US" sz="2100" dirty="0"/>
                        <a:t>The market is still small and lacks participation of private and foreign players. The bonds are still dominated by the government (70% of total green bonds issued)</a:t>
                      </a:r>
                    </a:p>
                  </a:txBody>
                  <a:tcPr marL="137160" marR="137160" marT="68580" marB="68580"/>
                </a:tc>
                <a:tc>
                  <a:txBody>
                    <a:bodyPr/>
                    <a:lstStyle/>
                    <a:p>
                      <a:r>
                        <a:rPr lang="en-US" sz="2100" dirty="0"/>
                        <a:t>Highly potential and need to increase private and foreign investors participation to have deeper green bonds market</a:t>
                      </a:r>
                    </a:p>
                  </a:txBody>
                  <a:tcPr marL="137160" marR="137160" marT="68580" marB="68580"/>
                </a:tc>
                <a:extLst>
                  <a:ext uri="{0D108BD9-81ED-4DB2-BD59-A6C34878D82A}">
                    <a16:rowId xmlns:a16="http://schemas.microsoft.com/office/drawing/2014/main" val="4105847918"/>
                  </a:ext>
                </a:extLst>
              </a:tr>
            </a:tbl>
          </a:graphicData>
        </a:graphic>
      </p:graphicFrame>
    </p:spTree>
    <p:extLst>
      <p:ext uri="{BB962C8B-B14F-4D97-AF65-F5344CB8AC3E}">
        <p14:creationId xmlns:p14="http://schemas.microsoft.com/office/powerpoint/2010/main" val="126753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4" name="Title 1">
            <a:extLst>
              <a:ext uri="{FF2B5EF4-FFF2-40B4-BE49-F238E27FC236}">
                <a16:creationId xmlns:a16="http://schemas.microsoft.com/office/drawing/2014/main" id="{C42C71A3-C56C-F862-DC19-ED88BB108007}"/>
              </a:ext>
            </a:extLst>
          </p:cNvPr>
          <p:cNvSpPr txBox="1">
            <a:spLocks/>
          </p:cNvSpPr>
          <p:nvPr/>
        </p:nvSpPr>
        <p:spPr>
          <a:xfrm>
            <a:off x="457200" y="811400"/>
            <a:ext cx="17277348" cy="11717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a:solidFill>
                  <a:schemeClr val="accent6">
                    <a:lumMod val="50000"/>
                  </a:schemeClr>
                </a:solidFill>
                <a:latin typeface="Arial Nova" panose="020B0504020202020204" pitchFamily="34" charset="0"/>
              </a:rPr>
              <a:t>Financial De-risking Instruments Availability</a:t>
            </a:r>
            <a:endParaRPr lang="en-US" sz="6000" b="1" dirty="0">
              <a:solidFill>
                <a:schemeClr val="accent6">
                  <a:lumMod val="50000"/>
                </a:schemeClr>
              </a:solidFill>
              <a:latin typeface="Arial Nova" panose="020B0504020202020204" pitchFamily="34" charset="0"/>
            </a:endParaRPr>
          </a:p>
        </p:txBody>
      </p:sp>
      <p:graphicFrame>
        <p:nvGraphicFramePr>
          <p:cNvPr id="5" name="Table 2">
            <a:extLst>
              <a:ext uri="{FF2B5EF4-FFF2-40B4-BE49-F238E27FC236}">
                <a16:creationId xmlns:a16="http://schemas.microsoft.com/office/drawing/2014/main" id="{96E455CE-29E8-6E5A-A3C3-CF9A851E0168}"/>
              </a:ext>
            </a:extLst>
          </p:cNvPr>
          <p:cNvGraphicFramePr>
            <a:graphicFrameLocks noGrp="1"/>
          </p:cNvGraphicFramePr>
          <p:nvPr/>
        </p:nvGraphicFramePr>
        <p:xfrm>
          <a:off x="457200" y="1783080"/>
          <a:ext cx="17277350" cy="7414260"/>
        </p:xfrm>
        <a:graphic>
          <a:graphicData uri="http://schemas.openxmlformats.org/drawingml/2006/table">
            <a:tbl>
              <a:tblPr firstRow="1" bandRow="1">
                <a:tableStyleId>{93296810-A885-4BE3-A3E7-6D5BEEA58F35}</a:tableStyleId>
              </a:tblPr>
              <a:tblGrid>
                <a:gridCol w="688029">
                  <a:extLst>
                    <a:ext uri="{9D8B030D-6E8A-4147-A177-3AD203B41FA5}">
                      <a16:colId xmlns:a16="http://schemas.microsoft.com/office/drawing/2014/main" val="3243323076"/>
                    </a:ext>
                  </a:extLst>
                </a:gridCol>
                <a:gridCol w="2568107">
                  <a:extLst>
                    <a:ext uri="{9D8B030D-6E8A-4147-A177-3AD203B41FA5}">
                      <a16:colId xmlns:a16="http://schemas.microsoft.com/office/drawing/2014/main" val="1111535321"/>
                    </a:ext>
                  </a:extLst>
                </a:gridCol>
                <a:gridCol w="5659265">
                  <a:extLst>
                    <a:ext uri="{9D8B030D-6E8A-4147-A177-3AD203B41FA5}">
                      <a16:colId xmlns:a16="http://schemas.microsoft.com/office/drawing/2014/main" val="123390686"/>
                    </a:ext>
                  </a:extLst>
                </a:gridCol>
                <a:gridCol w="4709165">
                  <a:extLst>
                    <a:ext uri="{9D8B030D-6E8A-4147-A177-3AD203B41FA5}">
                      <a16:colId xmlns:a16="http://schemas.microsoft.com/office/drawing/2014/main" val="2890429425"/>
                    </a:ext>
                  </a:extLst>
                </a:gridCol>
                <a:gridCol w="3652784">
                  <a:extLst>
                    <a:ext uri="{9D8B030D-6E8A-4147-A177-3AD203B41FA5}">
                      <a16:colId xmlns:a16="http://schemas.microsoft.com/office/drawing/2014/main" val="2416621470"/>
                    </a:ext>
                  </a:extLst>
                </a:gridCol>
              </a:tblGrid>
              <a:tr h="556260">
                <a:tc>
                  <a:txBody>
                    <a:bodyPr/>
                    <a:lstStyle/>
                    <a:p>
                      <a:r>
                        <a:rPr lang="en-US" sz="2400" dirty="0"/>
                        <a:t>No</a:t>
                      </a:r>
                    </a:p>
                  </a:txBody>
                  <a:tcPr marL="137160" marR="137160" marT="68580" marB="68580"/>
                </a:tc>
                <a:tc gridSpan="2">
                  <a:txBody>
                    <a:bodyPr/>
                    <a:lstStyle/>
                    <a:p>
                      <a:r>
                        <a:rPr lang="en-US" sz="2400" dirty="0"/>
                        <a:t>Financial De-risking Instruments</a:t>
                      </a:r>
                    </a:p>
                  </a:txBody>
                  <a:tcPr marL="137160" marR="137160" marT="68580" marB="68580"/>
                </a:tc>
                <a:tc hMerge="1">
                  <a:txBody>
                    <a:bodyPr/>
                    <a:lstStyle/>
                    <a:p>
                      <a:endParaRPr lang="en-US" sz="1600" dirty="0"/>
                    </a:p>
                  </a:txBody>
                  <a:tcPr/>
                </a:tc>
                <a:tc>
                  <a:txBody>
                    <a:bodyPr/>
                    <a:lstStyle/>
                    <a:p>
                      <a:r>
                        <a:rPr lang="en-US" sz="2400" dirty="0"/>
                        <a:t>Availability in Indonesia</a:t>
                      </a:r>
                    </a:p>
                  </a:txBody>
                  <a:tcPr marL="137160" marR="137160" marT="68580" marB="68580"/>
                </a:tc>
                <a:tc>
                  <a:txBody>
                    <a:bodyPr/>
                    <a:lstStyle/>
                    <a:p>
                      <a:r>
                        <a:rPr lang="en-US" sz="2400" dirty="0"/>
                        <a:t>Potential</a:t>
                      </a:r>
                    </a:p>
                  </a:txBody>
                  <a:tcPr marL="137160" marR="137160" marT="68580" marB="68580"/>
                </a:tc>
                <a:extLst>
                  <a:ext uri="{0D108BD9-81ED-4DB2-BD59-A6C34878D82A}">
                    <a16:rowId xmlns:a16="http://schemas.microsoft.com/office/drawing/2014/main" val="3207695967"/>
                  </a:ext>
                </a:extLst>
              </a:tr>
              <a:tr h="3794760">
                <a:tc>
                  <a:txBody>
                    <a:bodyPr/>
                    <a:lstStyle/>
                    <a:p>
                      <a:r>
                        <a:rPr lang="en-US" sz="2400" dirty="0"/>
                        <a:t>5</a:t>
                      </a:r>
                    </a:p>
                  </a:txBody>
                  <a:tcPr marL="137160" marR="137160" marT="68580" marB="68580"/>
                </a:tc>
                <a:tc>
                  <a:txBody>
                    <a:bodyPr/>
                    <a:lstStyle/>
                    <a:p>
                      <a:r>
                        <a:rPr lang="en-US" sz="2400" dirty="0"/>
                        <a:t>Seed Capital</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Seed capital is money used for the initial investment in a project or start-up company, for proof-of-concept, market research, or initial product development (ADB, 2007).</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Seed capital is usually provided by the governments or Multinational Development Banks (MDBs).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endParaRPr>
                    </a:p>
                  </a:txBody>
                  <a:tcPr marL="137160" marR="137160" marT="68580" marB="68580"/>
                </a:tc>
                <a:tc>
                  <a:txBody>
                    <a:bodyPr/>
                    <a:lstStyle/>
                    <a:p>
                      <a:r>
                        <a:rPr lang="en-US" sz="2400" dirty="0"/>
                        <a:t>Currently </a:t>
                      </a:r>
                      <a:r>
                        <a:rPr lang="en-US" sz="2400" b="1" dirty="0"/>
                        <a:t>not available </a:t>
                      </a:r>
                      <a:r>
                        <a:rPr lang="en-US" sz="2400" dirty="0"/>
                        <a:t>in Indonesia</a:t>
                      </a:r>
                    </a:p>
                  </a:txBody>
                  <a:tcPr marL="137160" marR="137160" marT="68580" marB="68580"/>
                </a:tc>
                <a:tc>
                  <a:txBody>
                    <a:bodyPr/>
                    <a:lstStyle/>
                    <a:p>
                      <a:r>
                        <a:rPr lang="en-US" sz="2400" dirty="0"/>
                        <a:t>Highly potential, especially for small-scale project developers</a:t>
                      </a:r>
                    </a:p>
                  </a:txBody>
                  <a:tcPr marL="137160" marR="137160" marT="68580" marB="68580"/>
                </a:tc>
                <a:extLst>
                  <a:ext uri="{0D108BD9-81ED-4DB2-BD59-A6C34878D82A}">
                    <a16:rowId xmlns:a16="http://schemas.microsoft.com/office/drawing/2014/main" val="2485445388"/>
                  </a:ext>
                </a:extLst>
              </a:tr>
              <a:tr h="3063240">
                <a:tc>
                  <a:txBody>
                    <a:bodyPr/>
                    <a:lstStyle/>
                    <a:p>
                      <a:r>
                        <a:rPr lang="en-US" sz="2400" dirty="0"/>
                        <a:t>6</a:t>
                      </a:r>
                    </a:p>
                  </a:txBody>
                  <a:tcPr marL="137160" marR="137160" marT="68580" marB="68580"/>
                </a:tc>
                <a:tc>
                  <a:txBody>
                    <a:bodyPr/>
                    <a:lstStyle/>
                    <a:p>
                      <a:r>
                        <a:rPr lang="en-US" sz="2400" dirty="0"/>
                        <a:t>Convertible Grants</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A grant that is usually provided by the government or public finance institutions that can be converted into a loan.</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if it is unsuccessful, there is no financial commitment to repayment and the grants are not converted to loans.</a:t>
                      </a:r>
                      <a:endParaRPr lang="en-US" sz="2400" dirty="0"/>
                    </a:p>
                  </a:txBody>
                  <a:tcPr marL="137160" marR="137160" marT="68580" marB="68580"/>
                </a:tc>
                <a:tc>
                  <a:txBody>
                    <a:bodyPr/>
                    <a:lstStyle/>
                    <a:p>
                      <a:r>
                        <a:rPr lang="en-US" sz="2400" dirty="0"/>
                        <a:t>Currently available in Indonesia</a:t>
                      </a:r>
                    </a:p>
                    <a:p>
                      <a:r>
                        <a:rPr lang="en-US" sz="2400" dirty="0"/>
                        <a:t>- PT SMI (?)</a:t>
                      </a:r>
                    </a:p>
                  </a:txBody>
                  <a:tcPr marL="137160" marR="137160" marT="68580" marB="68580"/>
                </a:tc>
                <a:tc>
                  <a:txBody>
                    <a:bodyPr/>
                    <a:lstStyle/>
                    <a:p>
                      <a:r>
                        <a:rPr lang="en-US" sz="2400" dirty="0"/>
                        <a:t>Potential to be applied in RE projects</a:t>
                      </a:r>
                    </a:p>
                  </a:txBody>
                  <a:tcPr marL="137160" marR="137160" marT="68580" marB="68580"/>
                </a:tc>
                <a:extLst>
                  <a:ext uri="{0D108BD9-81ED-4DB2-BD59-A6C34878D82A}">
                    <a16:rowId xmlns:a16="http://schemas.microsoft.com/office/drawing/2014/main" val="2242383723"/>
                  </a:ext>
                </a:extLst>
              </a:tr>
            </a:tbl>
          </a:graphicData>
        </a:graphic>
      </p:graphicFrame>
    </p:spTree>
    <p:extLst>
      <p:ext uri="{BB962C8B-B14F-4D97-AF65-F5344CB8AC3E}">
        <p14:creationId xmlns:p14="http://schemas.microsoft.com/office/powerpoint/2010/main" val="421272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5F3F-C93D-B0E6-804C-E1979E825B27}"/>
              </a:ext>
            </a:extLst>
          </p:cNvPr>
          <p:cNvSpPr>
            <a:spLocks noGrp="1"/>
          </p:cNvSpPr>
          <p:nvPr>
            <p:ph type="ctrTitle"/>
          </p:nvPr>
        </p:nvSpPr>
        <p:spPr>
          <a:xfrm>
            <a:off x="685800" y="5540930"/>
            <a:ext cx="7772400" cy="1470025"/>
          </a:xfrm>
        </p:spPr>
        <p:txBody>
          <a:bodyPr>
            <a:normAutofit/>
          </a:bodyPr>
          <a:lstStyle/>
          <a:p>
            <a:pPr algn="l"/>
            <a:r>
              <a:rPr lang="en-US" sz="4400" b="1" dirty="0">
                <a:effectLst/>
                <a:latin typeface="Calibri" panose="020F0502020204030204" pitchFamily="34" charset="0"/>
                <a:ea typeface="Calibri" panose="020F0502020204030204" pitchFamily="34" charset="0"/>
              </a:rPr>
              <a:t>Deni Gumilang</a:t>
            </a:r>
            <a:br>
              <a:rPr lang="en-US" sz="4400" b="1" dirty="0">
                <a:effectLst/>
                <a:latin typeface="Calibri" panose="020F0502020204030204" pitchFamily="34" charset="0"/>
                <a:ea typeface="Calibri" panose="020F0502020204030204" pitchFamily="34" charset="0"/>
              </a:rPr>
            </a:br>
            <a:r>
              <a:rPr lang="en-US" sz="4400" b="1" dirty="0">
                <a:effectLst/>
                <a:latin typeface="Calibri" panose="020F0502020204030204" pitchFamily="34" charset="0"/>
                <a:ea typeface="Calibri" panose="020F0502020204030204" pitchFamily="34" charset="0"/>
              </a:rPr>
              <a:t>CASE Indonesia</a:t>
            </a:r>
            <a:endParaRPr lang="en-ID" dirty="0"/>
          </a:p>
        </p:txBody>
      </p:sp>
      <p:sp>
        <p:nvSpPr>
          <p:cNvPr id="4" name="Google Shape;26;p16">
            <a:extLst>
              <a:ext uri="{FF2B5EF4-FFF2-40B4-BE49-F238E27FC236}">
                <a16:creationId xmlns:a16="http://schemas.microsoft.com/office/drawing/2014/main" id="{8388FF5F-60EF-59E4-22A1-6872C0B31954}"/>
              </a:ext>
            </a:extLst>
          </p:cNvPr>
          <p:cNvSpPr txBox="1"/>
          <p:nvPr/>
        </p:nvSpPr>
        <p:spPr>
          <a:xfrm>
            <a:off x="296542" y="1329792"/>
            <a:ext cx="12886057"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5400" b="1" i="1" u="none" strike="noStrike" cap="none" dirty="0" err="1">
                <a:solidFill>
                  <a:schemeClr val="tx1"/>
                </a:solidFill>
                <a:latin typeface="Montserrat"/>
                <a:ea typeface="Montserrat"/>
                <a:cs typeface="Montserrat"/>
                <a:sym typeface="Montserrat"/>
              </a:rPr>
              <a:t>Derisking</a:t>
            </a:r>
            <a:r>
              <a:rPr lang="en-US" sz="5400" b="1" i="1" u="none" strike="noStrike" cap="none" dirty="0">
                <a:solidFill>
                  <a:schemeClr val="tx1"/>
                </a:solidFill>
                <a:latin typeface="Montserrat"/>
                <a:ea typeface="Montserrat"/>
                <a:cs typeface="Montserrat"/>
                <a:sym typeface="Montserrat"/>
              </a:rPr>
              <a:t> Facilities to support Decarbonization Finance on the </a:t>
            </a:r>
            <a:r>
              <a:rPr lang="en-US" sz="5400" b="1" i="1" dirty="0">
                <a:solidFill>
                  <a:schemeClr val="tx1"/>
                </a:solidFill>
                <a:latin typeface="Montserrat"/>
                <a:ea typeface="Montserrat"/>
                <a:cs typeface="Montserrat"/>
                <a:sym typeface="Montserrat"/>
              </a:rPr>
              <a:t>RE sector </a:t>
            </a:r>
            <a:r>
              <a:rPr lang="en-US" sz="5400" b="1" i="1" u="none" strike="noStrike" cap="none" dirty="0">
                <a:solidFill>
                  <a:schemeClr val="tx1"/>
                </a:solidFill>
                <a:latin typeface="Montserrat"/>
                <a:ea typeface="Montserrat"/>
                <a:cs typeface="Montserrat"/>
                <a:sym typeface="Montserrat"/>
              </a:rPr>
              <a:t>in Indonesia</a:t>
            </a:r>
            <a:endParaRPr sz="5400" b="1" i="1" u="none" strike="noStrike" cap="none" dirty="0">
              <a:solidFill>
                <a:schemeClr val="tx1"/>
              </a:solidFill>
              <a:latin typeface="Montserrat"/>
              <a:ea typeface="Montserrat"/>
              <a:cs typeface="Montserrat"/>
              <a:sym typeface="Montserrat"/>
            </a:endParaRPr>
          </a:p>
        </p:txBody>
      </p:sp>
    </p:spTree>
    <p:extLst>
      <p:ext uri="{BB962C8B-B14F-4D97-AF65-F5344CB8AC3E}">
        <p14:creationId xmlns:p14="http://schemas.microsoft.com/office/powerpoint/2010/main" val="335393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4" name="Title 1">
            <a:extLst>
              <a:ext uri="{FF2B5EF4-FFF2-40B4-BE49-F238E27FC236}">
                <a16:creationId xmlns:a16="http://schemas.microsoft.com/office/drawing/2014/main" id="{0E583CFB-9248-E280-3A35-BC4689C165ED}"/>
              </a:ext>
            </a:extLst>
          </p:cNvPr>
          <p:cNvSpPr txBox="1">
            <a:spLocks/>
          </p:cNvSpPr>
          <p:nvPr/>
        </p:nvSpPr>
        <p:spPr>
          <a:xfrm>
            <a:off x="457200" y="814453"/>
            <a:ext cx="17277348" cy="11717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a:solidFill>
                  <a:schemeClr val="accent6">
                    <a:lumMod val="50000"/>
                  </a:schemeClr>
                </a:solidFill>
                <a:latin typeface="Arial Nova" panose="020B0504020202020204" pitchFamily="34" charset="0"/>
              </a:rPr>
              <a:t>Financial De-risking Instruments Availability</a:t>
            </a:r>
            <a:endParaRPr lang="en-US" sz="6000" b="1" dirty="0">
              <a:solidFill>
                <a:schemeClr val="accent6">
                  <a:lumMod val="50000"/>
                </a:schemeClr>
              </a:solidFill>
              <a:latin typeface="Arial Nova" panose="020B0504020202020204" pitchFamily="34" charset="0"/>
            </a:endParaRPr>
          </a:p>
        </p:txBody>
      </p:sp>
      <p:graphicFrame>
        <p:nvGraphicFramePr>
          <p:cNvPr id="5" name="Table 2">
            <a:extLst>
              <a:ext uri="{FF2B5EF4-FFF2-40B4-BE49-F238E27FC236}">
                <a16:creationId xmlns:a16="http://schemas.microsoft.com/office/drawing/2014/main" id="{69F1503C-B82A-DF04-1AD6-00831C364730}"/>
              </a:ext>
            </a:extLst>
          </p:cNvPr>
          <p:cNvGraphicFramePr>
            <a:graphicFrameLocks noGrp="1"/>
          </p:cNvGraphicFramePr>
          <p:nvPr/>
        </p:nvGraphicFramePr>
        <p:xfrm>
          <a:off x="457200" y="1783080"/>
          <a:ext cx="17277350" cy="5951220"/>
        </p:xfrm>
        <a:graphic>
          <a:graphicData uri="http://schemas.openxmlformats.org/drawingml/2006/table">
            <a:tbl>
              <a:tblPr firstRow="1" bandRow="1">
                <a:tableStyleId>{93296810-A885-4BE3-A3E7-6D5BEEA58F35}</a:tableStyleId>
              </a:tblPr>
              <a:tblGrid>
                <a:gridCol w="688029">
                  <a:extLst>
                    <a:ext uri="{9D8B030D-6E8A-4147-A177-3AD203B41FA5}">
                      <a16:colId xmlns:a16="http://schemas.microsoft.com/office/drawing/2014/main" val="3243323076"/>
                    </a:ext>
                  </a:extLst>
                </a:gridCol>
                <a:gridCol w="2568107">
                  <a:extLst>
                    <a:ext uri="{9D8B030D-6E8A-4147-A177-3AD203B41FA5}">
                      <a16:colId xmlns:a16="http://schemas.microsoft.com/office/drawing/2014/main" val="1111535321"/>
                    </a:ext>
                  </a:extLst>
                </a:gridCol>
                <a:gridCol w="6402215">
                  <a:extLst>
                    <a:ext uri="{9D8B030D-6E8A-4147-A177-3AD203B41FA5}">
                      <a16:colId xmlns:a16="http://schemas.microsoft.com/office/drawing/2014/main" val="123390686"/>
                    </a:ext>
                  </a:extLst>
                </a:gridCol>
                <a:gridCol w="3966215">
                  <a:extLst>
                    <a:ext uri="{9D8B030D-6E8A-4147-A177-3AD203B41FA5}">
                      <a16:colId xmlns:a16="http://schemas.microsoft.com/office/drawing/2014/main" val="2890429425"/>
                    </a:ext>
                  </a:extLst>
                </a:gridCol>
                <a:gridCol w="3652784">
                  <a:extLst>
                    <a:ext uri="{9D8B030D-6E8A-4147-A177-3AD203B41FA5}">
                      <a16:colId xmlns:a16="http://schemas.microsoft.com/office/drawing/2014/main" val="2416621470"/>
                    </a:ext>
                  </a:extLst>
                </a:gridCol>
              </a:tblGrid>
              <a:tr h="556260">
                <a:tc>
                  <a:txBody>
                    <a:bodyPr/>
                    <a:lstStyle/>
                    <a:p>
                      <a:r>
                        <a:rPr lang="en-US" sz="2400" dirty="0"/>
                        <a:t>No</a:t>
                      </a:r>
                    </a:p>
                  </a:txBody>
                  <a:tcPr marL="137160" marR="137160" marT="68580" marB="68580"/>
                </a:tc>
                <a:tc gridSpan="2">
                  <a:txBody>
                    <a:bodyPr/>
                    <a:lstStyle/>
                    <a:p>
                      <a:r>
                        <a:rPr lang="en-US" sz="2400" dirty="0"/>
                        <a:t>Financial De-risking Instruments</a:t>
                      </a:r>
                    </a:p>
                  </a:txBody>
                  <a:tcPr marL="137160" marR="137160" marT="68580" marB="68580"/>
                </a:tc>
                <a:tc hMerge="1">
                  <a:txBody>
                    <a:bodyPr/>
                    <a:lstStyle/>
                    <a:p>
                      <a:endParaRPr lang="en-US" sz="1600" dirty="0"/>
                    </a:p>
                  </a:txBody>
                  <a:tcPr/>
                </a:tc>
                <a:tc>
                  <a:txBody>
                    <a:bodyPr/>
                    <a:lstStyle/>
                    <a:p>
                      <a:r>
                        <a:rPr lang="en-US" sz="2400" dirty="0"/>
                        <a:t>Availability in Indonesia</a:t>
                      </a:r>
                    </a:p>
                  </a:txBody>
                  <a:tcPr marL="137160" marR="137160" marT="68580" marB="68580"/>
                </a:tc>
                <a:tc>
                  <a:txBody>
                    <a:bodyPr/>
                    <a:lstStyle/>
                    <a:p>
                      <a:r>
                        <a:rPr lang="en-US" sz="2400" dirty="0"/>
                        <a:t>Potential</a:t>
                      </a:r>
                    </a:p>
                  </a:txBody>
                  <a:tcPr marL="137160" marR="137160" marT="68580" marB="68580"/>
                </a:tc>
                <a:extLst>
                  <a:ext uri="{0D108BD9-81ED-4DB2-BD59-A6C34878D82A}">
                    <a16:rowId xmlns:a16="http://schemas.microsoft.com/office/drawing/2014/main" val="3207695967"/>
                  </a:ext>
                </a:extLst>
              </a:tr>
              <a:tr h="1965960">
                <a:tc>
                  <a:txBody>
                    <a:bodyPr/>
                    <a:lstStyle/>
                    <a:p>
                      <a:r>
                        <a:rPr lang="en-US" sz="2400" dirty="0"/>
                        <a:t>7</a:t>
                      </a:r>
                    </a:p>
                  </a:txBody>
                  <a:tcPr marL="137160" marR="137160" marT="68580" marB="68580"/>
                </a:tc>
                <a:tc>
                  <a:txBody>
                    <a:bodyPr/>
                    <a:lstStyle/>
                    <a:p>
                      <a:r>
                        <a:rPr lang="en-US" sz="2400" dirty="0"/>
                        <a:t>Asset Aggregation</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Aggregation in the clean energy sector is not limited to financial aggregation, but also demand aggregation, projects aggregation, and information aggregation.</a:t>
                      </a:r>
                    </a:p>
                    <a:p>
                      <a:endParaRPr lang="en-US" sz="2400" dirty="0"/>
                    </a:p>
                  </a:txBody>
                  <a:tcPr marL="137160" marR="137160" marT="68580" marB="68580"/>
                </a:tc>
                <a:tc>
                  <a:txBody>
                    <a:bodyPr/>
                    <a:lstStyle/>
                    <a:p>
                      <a:r>
                        <a:rPr lang="en-US" sz="2400" dirty="0"/>
                        <a:t>Currently </a:t>
                      </a:r>
                      <a:r>
                        <a:rPr lang="en-US" sz="2400" b="1" dirty="0"/>
                        <a:t>not available</a:t>
                      </a:r>
                      <a:r>
                        <a:rPr lang="en-US" sz="2400" dirty="0"/>
                        <a:t> in Indonesia</a:t>
                      </a:r>
                    </a:p>
                  </a:txBody>
                  <a:tcPr marL="137160" marR="137160" marT="68580" marB="68580"/>
                </a:tc>
                <a:tc>
                  <a:txBody>
                    <a:bodyPr/>
                    <a:lstStyle/>
                    <a:p>
                      <a:r>
                        <a:rPr lang="en-US" sz="2400" dirty="0"/>
                        <a:t>Highly potential for small-scale RE projectors and HH</a:t>
                      </a:r>
                    </a:p>
                  </a:txBody>
                  <a:tcPr marL="137160" marR="137160" marT="68580" marB="68580"/>
                </a:tc>
                <a:extLst>
                  <a:ext uri="{0D108BD9-81ED-4DB2-BD59-A6C34878D82A}">
                    <a16:rowId xmlns:a16="http://schemas.microsoft.com/office/drawing/2014/main" val="2189069480"/>
                  </a:ext>
                </a:extLst>
              </a:tr>
              <a:tr h="3429000">
                <a:tc>
                  <a:txBody>
                    <a:bodyPr/>
                    <a:lstStyle/>
                    <a:p>
                      <a:r>
                        <a:rPr lang="en-US" sz="2400" dirty="0"/>
                        <a:t>8</a:t>
                      </a:r>
                    </a:p>
                  </a:txBody>
                  <a:tcPr marL="137160" marR="137160" marT="68580" marB="68580"/>
                </a:tc>
                <a:tc>
                  <a:txBody>
                    <a:bodyPr/>
                    <a:lstStyle/>
                    <a:p>
                      <a:r>
                        <a:rPr lang="en-US" sz="2400" dirty="0"/>
                        <a:t>Mezzanine Financing</a:t>
                      </a:r>
                    </a:p>
                  </a:txBody>
                  <a:tcPr marL="137160" marR="137160" marT="68580" marB="68580"/>
                </a:tc>
                <a:tc>
                  <a:txBody>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Mezzanine financing is frequently associated with acquisitions and buyouts, for which it may be used to prioritize new owners ahead of existing owners in case of bankruptcy.</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Arial"/>
                        </a:rPr>
                        <a:t>Projectors usually seek mezzanine financing when bank debt is insufficient to finance the whole project.</a:t>
                      </a:r>
                    </a:p>
                  </a:txBody>
                  <a:tcPr marL="137160" marR="137160" marT="68580" marB="68580"/>
                </a:tc>
                <a:tc>
                  <a:txBody>
                    <a:bodyPr/>
                    <a:lstStyle/>
                    <a:p>
                      <a:r>
                        <a:rPr lang="en-US" sz="2400" dirty="0"/>
                        <a:t>Currently </a:t>
                      </a:r>
                      <a:r>
                        <a:rPr lang="en-US" sz="2400" b="1" dirty="0"/>
                        <a:t>not available</a:t>
                      </a:r>
                      <a:r>
                        <a:rPr lang="en-US" sz="2400" dirty="0"/>
                        <a:t> in Indonesia</a:t>
                      </a:r>
                    </a:p>
                  </a:txBody>
                  <a:tcPr marL="137160" marR="137160" marT="68580" marB="68580"/>
                </a:tc>
                <a:tc>
                  <a:txBody>
                    <a:bodyPr/>
                    <a:lstStyle/>
                    <a:p>
                      <a:r>
                        <a:rPr lang="en-US" sz="2400" dirty="0"/>
                        <a:t>Potential to be applied in RE projects especially when bank loan is insufficient</a:t>
                      </a:r>
                    </a:p>
                  </a:txBody>
                  <a:tcPr marL="137160" marR="137160" marT="68580" marB="68580"/>
                </a:tc>
                <a:extLst>
                  <a:ext uri="{0D108BD9-81ED-4DB2-BD59-A6C34878D82A}">
                    <a16:rowId xmlns:a16="http://schemas.microsoft.com/office/drawing/2014/main" val="4105847918"/>
                  </a:ext>
                </a:extLst>
              </a:tr>
            </a:tbl>
          </a:graphicData>
        </a:graphic>
      </p:graphicFrame>
    </p:spTree>
    <p:extLst>
      <p:ext uri="{BB962C8B-B14F-4D97-AF65-F5344CB8AC3E}">
        <p14:creationId xmlns:p14="http://schemas.microsoft.com/office/powerpoint/2010/main" val="408871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l="4814" r="4813"/>
          <a:stretch/>
        </p:blipFill>
        <p:spPr>
          <a:xfrm>
            <a:off x="0" y="0"/>
            <a:ext cx="18288000" cy="10287000"/>
          </a:xfrm>
          <a:prstGeom prst="rect">
            <a:avLst/>
          </a:prstGeom>
          <a:noFill/>
          <a:ln>
            <a:noFill/>
          </a:ln>
        </p:spPr>
      </p:pic>
      <p:sp>
        <p:nvSpPr>
          <p:cNvPr id="148" name="Google Shape;148;p6"/>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FFFFFF"/>
                </a:solidFill>
                <a:latin typeface="Montserrat"/>
                <a:ea typeface="Montserrat"/>
                <a:cs typeface="Montserrat"/>
                <a:sym typeface="Montserrat"/>
              </a:rPr>
              <a:t>ENERCON 2022</a:t>
            </a:r>
            <a:endParaRPr/>
          </a:p>
        </p:txBody>
      </p:sp>
      <p:sp>
        <p:nvSpPr>
          <p:cNvPr id="4" name="Title 1">
            <a:extLst>
              <a:ext uri="{FF2B5EF4-FFF2-40B4-BE49-F238E27FC236}">
                <a16:creationId xmlns:a16="http://schemas.microsoft.com/office/drawing/2014/main" id="{A77D6157-2210-49EA-0C83-A62805A156AE}"/>
              </a:ext>
            </a:extLst>
          </p:cNvPr>
          <p:cNvSpPr txBox="1">
            <a:spLocks/>
          </p:cNvSpPr>
          <p:nvPr/>
        </p:nvSpPr>
        <p:spPr>
          <a:xfrm>
            <a:off x="457200" y="900178"/>
            <a:ext cx="17277348" cy="11717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a:solidFill>
                  <a:schemeClr val="accent6">
                    <a:lumMod val="50000"/>
                  </a:schemeClr>
                </a:solidFill>
                <a:latin typeface="Arial Nova" panose="020B0504020202020204" pitchFamily="34" charset="0"/>
              </a:rPr>
              <a:t>Financial De-risking Instruments Availability</a:t>
            </a:r>
            <a:endParaRPr lang="en-US" sz="6000" b="1" dirty="0">
              <a:solidFill>
                <a:schemeClr val="accent6">
                  <a:lumMod val="50000"/>
                </a:schemeClr>
              </a:solidFill>
              <a:latin typeface="Arial Nova" panose="020B0504020202020204" pitchFamily="34" charset="0"/>
            </a:endParaRPr>
          </a:p>
        </p:txBody>
      </p:sp>
      <p:graphicFrame>
        <p:nvGraphicFramePr>
          <p:cNvPr id="5" name="Table 2">
            <a:extLst>
              <a:ext uri="{FF2B5EF4-FFF2-40B4-BE49-F238E27FC236}">
                <a16:creationId xmlns:a16="http://schemas.microsoft.com/office/drawing/2014/main" id="{C7CEF421-4C60-E231-E7F6-2E9DC26DF0B8}"/>
              </a:ext>
            </a:extLst>
          </p:cNvPr>
          <p:cNvGraphicFramePr>
            <a:graphicFrameLocks noGrp="1"/>
          </p:cNvGraphicFramePr>
          <p:nvPr/>
        </p:nvGraphicFramePr>
        <p:xfrm>
          <a:off x="553452" y="2326005"/>
          <a:ext cx="17277350" cy="3619500"/>
        </p:xfrm>
        <a:graphic>
          <a:graphicData uri="http://schemas.openxmlformats.org/drawingml/2006/table">
            <a:tbl>
              <a:tblPr firstRow="1" bandRow="1">
                <a:tableStyleId>{93296810-A885-4BE3-A3E7-6D5BEEA58F35}</a:tableStyleId>
              </a:tblPr>
              <a:tblGrid>
                <a:gridCol w="688029">
                  <a:extLst>
                    <a:ext uri="{9D8B030D-6E8A-4147-A177-3AD203B41FA5}">
                      <a16:colId xmlns:a16="http://schemas.microsoft.com/office/drawing/2014/main" val="3243323076"/>
                    </a:ext>
                  </a:extLst>
                </a:gridCol>
                <a:gridCol w="2568107">
                  <a:extLst>
                    <a:ext uri="{9D8B030D-6E8A-4147-A177-3AD203B41FA5}">
                      <a16:colId xmlns:a16="http://schemas.microsoft.com/office/drawing/2014/main" val="1111535321"/>
                    </a:ext>
                  </a:extLst>
                </a:gridCol>
                <a:gridCol w="6402215">
                  <a:extLst>
                    <a:ext uri="{9D8B030D-6E8A-4147-A177-3AD203B41FA5}">
                      <a16:colId xmlns:a16="http://schemas.microsoft.com/office/drawing/2014/main" val="123390686"/>
                    </a:ext>
                  </a:extLst>
                </a:gridCol>
                <a:gridCol w="3966215">
                  <a:extLst>
                    <a:ext uri="{9D8B030D-6E8A-4147-A177-3AD203B41FA5}">
                      <a16:colId xmlns:a16="http://schemas.microsoft.com/office/drawing/2014/main" val="2890429425"/>
                    </a:ext>
                  </a:extLst>
                </a:gridCol>
                <a:gridCol w="3652784">
                  <a:extLst>
                    <a:ext uri="{9D8B030D-6E8A-4147-A177-3AD203B41FA5}">
                      <a16:colId xmlns:a16="http://schemas.microsoft.com/office/drawing/2014/main" val="2416621470"/>
                    </a:ext>
                  </a:extLst>
                </a:gridCol>
              </a:tblGrid>
              <a:tr h="556260">
                <a:tc>
                  <a:txBody>
                    <a:bodyPr/>
                    <a:lstStyle/>
                    <a:p>
                      <a:r>
                        <a:rPr lang="en-US" sz="2400" dirty="0"/>
                        <a:t>No</a:t>
                      </a:r>
                    </a:p>
                  </a:txBody>
                  <a:tcPr marL="137160" marR="137160" marT="68580" marB="68580"/>
                </a:tc>
                <a:tc gridSpan="2">
                  <a:txBody>
                    <a:bodyPr/>
                    <a:lstStyle/>
                    <a:p>
                      <a:r>
                        <a:rPr lang="en-US" sz="2400" dirty="0"/>
                        <a:t>Financial De-risking Instruments</a:t>
                      </a:r>
                    </a:p>
                  </a:txBody>
                  <a:tcPr marL="137160" marR="137160" marT="68580" marB="68580"/>
                </a:tc>
                <a:tc hMerge="1">
                  <a:txBody>
                    <a:bodyPr/>
                    <a:lstStyle/>
                    <a:p>
                      <a:endParaRPr lang="en-US" sz="1600" dirty="0"/>
                    </a:p>
                  </a:txBody>
                  <a:tcPr/>
                </a:tc>
                <a:tc>
                  <a:txBody>
                    <a:bodyPr/>
                    <a:lstStyle/>
                    <a:p>
                      <a:r>
                        <a:rPr lang="en-US" sz="2400" dirty="0"/>
                        <a:t>Availability in Indonesia</a:t>
                      </a:r>
                    </a:p>
                  </a:txBody>
                  <a:tcPr marL="137160" marR="137160" marT="68580" marB="68580"/>
                </a:tc>
                <a:tc>
                  <a:txBody>
                    <a:bodyPr/>
                    <a:lstStyle/>
                    <a:p>
                      <a:r>
                        <a:rPr lang="en-US" sz="2400" dirty="0"/>
                        <a:t>Potential</a:t>
                      </a:r>
                    </a:p>
                  </a:txBody>
                  <a:tcPr marL="137160" marR="137160" marT="68580" marB="68580"/>
                </a:tc>
                <a:extLst>
                  <a:ext uri="{0D108BD9-81ED-4DB2-BD59-A6C34878D82A}">
                    <a16:rowId xmlns:a16="http://schemas.microsoft.com/office/drawing/2014/main" val="3207695967"/>
                  </a:ext>
                </a:extLst>
              </a:tr>
              <a:tr h="3063240">
                <a:tc>
                  <a:txBody>
                    <a:bodyPr/>
                    <a:lstStyle/>
                    <a:p>
                      <a:r>
                        <a:rPr lang="en-US" sz="2400" dirty="0"/>
                        <a:t>9</a:t>
                      </a:r>
                    </a:p>
                  </a:txBody>
                  <a:tcPr marL="137160" marR="137160" marT="68580" marB="68580"/>
                </a:tc>
                <a:tc>
                  <a:txBody>
                    <a:bodyPr/>
                    <a:lstStyle/>
                    <a:p>
                      <a:r>
                        <a:rPr lang="en-US" sz="2400" dirty="0"/>
                        <a:t>Concessional Debt</a:t>
                      </a:r>
                    </a:p>
                  </a:txBody>
                  <a:tcPr marL="137160" marR="137160" marT="68580" marB="68580"/>
                </a:tc>
                <a:tc>
                  <a:txBody>
                    <a:bodyPr/>
                    <a:lstStyle/>
                    <a:p>
                      <a:pPr marL="285750" indent="-285750">
                        <a:buFont typeface="Arial" panose="020B0604020202020204" pitchFamily="34" charset="0"/>
                        <a:buChar char="•"/>
                      </a:pPr>
                      <a:r>
                        <a:rPr lang="en-US" sz="2400" dirty="0"/>
                        <a:t>Debt instrument which provides borrowers with upfront funding in exchange for repayment based on predetermined timeframes and interest rate terms</a:t>
                      </a:r>
                    </a:p>
                  </a:txBody>
                  <a:tcPr marL="137160" marR="137160" marT="68580" marB="68580"/>
                </a:tc>
                <a:tc>
                  <a:txBody>
                    <a:bodyPr/>
                    <a:lstStyle/>
                    <a:p>
                      <a:r>
                        <a:rPr lang="en-US" sz="2400" dirty="0"/>
                        <a:t>Currently </a:t>
                      </a:r>
                      <a:r>
                        <a:rPr lang="en-US" sz="2400" b="1" dirty="0"/>
                        <a:t>available </a:t>
                      </a:r>
                      <a:r>
                        <a:rPr lang="en-US" sz="2400" b="0" dirty="0"/>
                        <a:t>in Indonesia</a:t>
                      </a:r>
                    </a:p>
                    <a:p>
                      <a:endParaRPr lang="en-US" sz="2400" b="0" dirty="0"/>
                    </a:p>
                    <a:p>
                      <a:r>
                        <a:rPr lang="en-US" sz="2400" b="0" dirty="0"/>
                        <a:t>From MDBs like ADB who provides financial assistance for Indonesia’s geothermal project power project at Muara </a:t>
                      </a:r>
                      <a:r>
                        <a:rPr lang="en-US" sz="2400" b="0" dirty="0" err="1"/>
                        <a:t>Laboh</a:t>
                      </a:r>
                      <a:r>
                        <a:rPr lang="en-US" sz="2400" b="0" dirty="0"/>
                        <a:t>.</a:t>
                      </a:r>
                      <a:endParaRPr lang="en-US" sz="2400" dirty="0"/>
                    </a:p>
                  </a:txBody>
                  <a:tcPr marL="137160" marR="137160" marT="68580" marB="68580"/>
                </a:tc>
                <a:tc>
                  <a:txBody>
                    <a:bodyPr/>
                    <a:lstStyle/>
                    <a:p>
                      <a:r>
                        <a:rPr lang="en-US" sz="2400" dirty="0"/>
                        <a:t>Potential to increase motivation of RE developers to complete their projects and fill the financing gaps of the projects</a:t>
                      </a:r>
                    </a:p>
                  </a:txBody>
                  <a:tcPr marL="137160" marR="137160" marT="68580" marB="68580"/>
                </a:tc>
                <a:extLst>
                  <a:ext uri="{0D108BD9-81ED-4DB2-BD59-A6C34878D82A}">
                    <a16:rowId xmlns:a16="http://schemas.microsoft.com/office/drawing/2014/main" val="4009661962"/>
                  </a:ext>
                </a:extLst>
              </a:tr>
            </a:tbl>
          </a:graphicData>
        </a:graphic>
      </p:graphicFrame>
    </p:spTree>
    <p:extLst>
      <p:ext uri="{BB962C8B-B14F-4D97-AF65-F5344CB8AC3E}">
        <p14:creationId xmlns:p14="http://schemas.microsoft.com/office/powerpoint/2010/main" val="387191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698645"/>
            <a:ext cx="17277348" cy="1171706"/>
          </a:xfrm>
        </p:spPr>
        <p:txBody>
          <a:bodyPr>
            <a:normAutofit fontScale="90000"/>
          </a:bodyPr>
          <a:lstStyle/>
          <a:p>
            <a:r>
              <a:rPr lang="en-US" sz="6000" b="1" dirty="0">
                <a:solidFill>
                  <a:schemeClr val="accent6">
                    <a:lumMod val="50000"/>
                  </a:schemeClr>
                </a:solidFill>
                <a:latin typeface="Arial Nova" panose="020B0504020202020204" pitchFamily="34" charset="0"/>
              </a:rPr>
              <a:t>Implementation of Potential De-risking Instruments for the Decarbonization</a:t>
            </a:r>
          </a:p>
        </p:txBody>
      </p:sp>
      <p:sp>
        <p:nvSpPr>
          <p:cNvPr id="4" name="Title 1">
            <a:extLst>
              <a:ext uri="{FF2B5EF4-FFF2-40B4-BE49-F238E27FC236}">
                <a16:creationId xmlns:a16="http://schemas.microsoft.com/office/drawing/2014/main" id="{4EB756F5-C4A0-4A0D-86A0-9139971EBF39}"/>
              </a:ext>
            </a:extLst>
          </p:cNvPr>
          <p:cNvSpPr txBox="1">
            <a:spLocks/>
          </p:cNvSpPr>
          <p:nvPr/>
        </p:nvSpPr>
        <p:spPr>
          <a:xfrm>
            <a:off x="457200" y="2392816"/>
            <a:ext cx="17680674" cy="7052240"/>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just">
              <a:lnSpc>
                <a:spcPct val="107000"/>
              </a:lnSpc>
              <a:spcAft>
                <a:spcPts val="1200"/>
              </a:spcAft>
              <a:buFont typeface="Arial" panose="020B0604020202020204" pitchFamily="34" charset="0"/>
              <a:buChar char="•"/>
              <a:tabLst>
                <a:tab pos="685800" algn="l"/>
              </a:tabLst>
            </a:pPr>
            <a:r>
              <a:rPr lang="en-US" sz="2700" dirty="0">
                <a:latin typeface="Calibri" panose="020F0502020204030204" pitchFamily="34" charset="0"/>
                <a:ea typeface="Calibri" panose="020F0502020204030204" pitchFamily="34" charset="0"/>
                <a:cs typeface="Times New Roman" panose="02020603050405020304" pitchFamily="18" charset="0"/>
              </a:rPr>
              <a:t>Indonesia is still in the earlier stage of the development of decarbonization.</a:t>
            </a:r>
            <a:endParaRPr lang="en-ID" sz="27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200"/>
              </a:spcAft>
              <a:buFont typeface="Arial" panose="020B0604020202020204" pitchFamily="34" charset="0"/>
              <a:buChar char="•"/>
              <a:tabLst>
                <a:tab pos="685800" algn="l"/>
              </a:tabLst>
            </a:pPr>
            <a:r>
              <a:rPr lang="en-US" sz="2700" dirty="0">
                <a:latin typeface="Calibri" panose="020F0502020204030204" pitchFamily="34" charset="0"/>
                <a:ea typeface="Calibri" panose="020F0502020204030204" pitchFamily="34" charset="0"/>
                <a:cs typeface="Times New Roman" panose="02020603050405020304" pitchFamily="18" charset="0"/>
              </a:rPr>
              <a:t>Two instruments serve as appropriate tools to address clean energy development for decarbonization: policy de-risking instruments and financial de-risking instruments.</a:t>
            </a:r>
            <a:endParaRPr lang="en-ID" sz="27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200"/>
              </a:spcAft>
              <a:buFont typeface="Arial" panose="020B0604020202020204" pitchFamily="34" charset="0"/>
              <a:buChar char="•"/>
              <a:tabLst>
                <a:tab pos="685800" algn="l"/>
              </a:tabLst>
            </a:pPr>
            <a:r>
              <a:rPr lang="en-US" sz="2700" dirty="0">
                <a:latin typeface="Calibri" panose="020F0502020204030204" pitchFamily="34" charset="0"/>
                <a:ea typeface="Calibri" panose="020F0502020204030204" pitchFamily="34" charset="0"/>
                <a:cs typeface="Times New Roman" panose="02020603050405020304" pitchFamily="18" charset="0"/>
              </a:rPr>
              <a:t>Currently, Indonesia needs to prioritize policy de-risking instruments over financial de-risking instruments due to the regulatory aspects issues in the clean energy sector. This presentation suggests that compared to financial de-risking instruments, policy de-risking is more critical and urgent to be solved as most policy and regulation challenges are still considered the main bottleneck of clean energy development in Indonesia.</a:t>
            </a:r>
            <a:endParaRPr lang="en-ID" sz="27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200"/>
              </a:spcAft>
              <a:buFont typeface="Arial" panose="020B0604020202020204" pitchFamily="34" charset="0"/>
              <a:buChar char="•"/>
              <a:tabLst>
                <a:tab pos="685800" algn="l"/>
              </a:tabLst>
            </a:pPr>
            <a:r>
              <a:rPr lang="en-US" sz="2700" dirty="0">
                <a:latin typeface="Calibri" panose="020F0502020204030204" pitchFamily="34" charset="0"/>
                <a:ea typeface="Calibri" panose="020F0502020204030204" pitchFamily="34" charset="0"/>
                <a:cs typeface="Times New Roman" panose="02020603050405020304" pitchFamily="18" charset="0"/>
              </a:rPr>
              <a:t>The development of financial de-risking instruments should not wait until the policy and regulatory framework achieve their optimum shape. The financial de-risking instruments also need to be developed in parallel to create momentum. Once the policy de-risking instruments reach a stage of adequate "enabling environment," the financial instruments can channel the funds to finance the growth of clean energy sectors from potential investors.</a:t>
            </a:r>
            <a:endParaRPr lang="en-ID" sz="27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200"/>
              </a:spcAft>
              <a:buFont typeface="Arial" panose="020B0604020202020204" pitchFamily="34" charset="0"/>
              <a:buChar char="•"/>
              <a:tabLst>
                <a:tab pos="685800" algn="l"/>
              </a:tabLst>
            </a:pPr>
            <a:r>
              <a:rPr lang="en-US" sz="2700" dirty="0">
                <a:latin typeface="Calibri" panose="020F0502020204030204" pitchFamily="34" charset="0"/>
                <a:ea typeface="Calibri" panose="020F0502020204030204" pitchFamily="34" charset="0"/>
                <a:cs typeface="Times New Roman" panose="02020603050405020304" pitchFamily="18" charset="0"/>
              </a:rPr>
              <a:t>Optimization of Climate Budget Tagging? Climate Change Fiscal Framework? Public-Private Partnership? Blended Finance? SDG Indonesia One? The role of PT SMI/ BPDLH as the catalyst? etc. to accelerate the decarbonization finance process.</a:t>
            </a:r>
            <a:endParaRPr lang="en-ID" sz="2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023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l="4814" r="4813"/>
          <a:stretch/>
        </p:blipFill>
        <p:spPr>
          <a:xfrm>
            <a:off x="0" y="0"/>
            <a:ext cx="18288000" cy="10287000"/>
          </a:xfrm>
          <a:prstGeom prst="rect">
            <a:avLst/>
          </a:prstGeom>
          <a:noFill/>
          <a:ln>
            <a:noFill/>
          </a:ln>
        </p:spPr>
      </p:pic>
      <p:cxnSp>
        <p:nvCxnSpPr>
          <p:cNvPr id="127" name="Google Shape;127;p4"/>
          <p:cNvCxnSpPr/>
          <p:nvPr/>
        </p:nvCxnSpPr>
        <p:spPr>
          <a:xfrm rot="-5400000">
            <a:off x="-2406448" y="6378208"/>
            <a:ext cx="8028109" cy="0"/>
          </a:xfrm>
          <a:prstGeom prst="straightConnector1">
            <a:avLst/>
          </a:prstGeom>
          <a:noFill/>
          <a:ln w="47625" cap="rnd" cmpd="sng">
            <a:solidFill>
              <a:srgbClr val="FFFFFF"/>
            </a:solidFill>
            <a:prstDash val="solid"/>
            <a:round/>
            <a:headEnd type="none" w="sm" len="sm"/>
            <a:tailEnd type="none" w="sm" len="sm"/>
          </a:ln>
        </p:spPr>
      </p:cxnSp>
      <p:grpSp>
        <p:nvGrpSpPr>
          <p:cNvPr id="128" name="Google Shape;128;p4"/>
          <p:cNvGrpSpPr/>
          <p:nvPr/>
        </p:nvGrpSpPr>
        <p:grpSpPr>
          <a:xfrm>
            <a:off x="7120523" y="985837"/>
            <a:ext cx="10138777" cy="4844265"/>
            <a:chOff x="0" y="-57150"/>
            <a:chExt cx="13518369" cy="6459019"/>
          </a:xfrm>
        </p:grpSpPr>
        <p:sp>
          <p:nvSpPr>
            <p:cNvPr id="129" name="Google Shape;129;p4"/>
            <p:cNvSpPr txBox="1"/>
            <p:nvPr/>
          </p:nvSpPr>
          <p:spPr>
            <a:xfrm>
              <a:off x="5246390" y="-57150"/>
              <a:ext cx="8271979" cy="622723"/>
            </a:xfrm>
            <a:prstGeom prst="rect">
              <a:avLst/>
            </a:prstGeom>
            <a:noFill/>
            <a:ln>
              <a:noFill/>
            </a:ln>
          </p:spPr>
          <p:txBody>
            <a:bodyPr spcFirstLastPara="1" wrap="square" lIns="0" tIns="0" rIns="0" bIns="0" anchor="t" anchorCtr="0">
              <a:spAutoFit/>
            </a:bodyPr>
            <a:lstStyle/>
            <a:p>
              <a:pPr marL="0" marR="0" lvl="0" indent="0" algn="r" rtl="0">
                <a:lnSpc>
                  <a:spcPct val="139964"/>
                </a:lnSpc>
                <a:spcBef>
                  <a:spcPts val="0"/>
                </a:spcBef>
                <a:spcAft>
                  <a:spcPts val="0"/>
                </a:spcAft>
                <a:buNone/>
              </a:pPr>
              <a:r>
                <a:rPr lang="en-US" sz="2800" b="1" i="0" u="none" strike="noStrike" cap="none">
                  <a:solidFill>
                    <a:srgbClr val="FFFFFF"/>
                  </a:solidFill>
                  <a:latin typeface="Montserrat"/>
                  <a:ea typeface="Montserrat"/>
                  <a:cs typeface="Montserrat"/>
                  <a:sym typeface="Montserrat"/>
                </a:rPr>
                <a:t>Something to Think About</a:t>
              </a:r>
              <a:endParaRPr/>
            </a:p>
          </p:txBody>
        </p:sp>
        <p:sp>
          <p:nvSpPr>
            <p:cNvPr id="130" name="Google Shape;130;p4"/>
            <p:cNvSpPr txBox="1"/>
            <p:nvPr/>
          </p:nvSpPr>
          <p:spPr>
            <a:xfrm>
              <a:off x="0" y="1162373"/>
              <a:ext cx="13518369" cy="4212802"/>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5600" b="0" i="0" u="none" strike="noStrike" cap="none">
                  <a:solidFill>
                    <a:srgbClr val="FFFFFF"/>
                  </a:solidFill>
                  <a:latin typeface="Montserrat"/>
                  <a:ea typeface="Montserrat"/>
                  <a:cs typeface="Montserrat"/>
                  <a:sym typeface="Montserrat"/>
                </a:rPr>
                <a:t>THERE IS NO SUCH THING AS ‘AWAY’. WHEN WE</a:t>
              </a:r>
              <a:endParaRPr/>
            </a:p>
            <a:p>
              <a:pPr marL="0" marR="0" lvl="0" indent="0" algn="r" rtl="0">
                <a:lnSpc>
                  <a:spcPct val="110000"/>
                </a:lnSpc>
                <a:spcBef>
                  <a:spcPts val="0"/>
                </a:spcBef>
                <a:spcAft>
                  <a:spcPts val="0"/>
                </a:spcAft>
                <a:buNone/>
              </a:pPr>
              <a:r>
                <a:rPr lang="en-US" sz="5600" b="0" i="0" u="none" strike="noStrike" cap="none">
                  <a:solidFill>
                    <a:srgbClr val="FFFFFF"/>
                  </a:solidFill>
                  <a:latin typeface="Montserrat"/>
                  <a:ea typeface="Montserrat"/>
                  <a:cs typeface="Montserrat"/>
                  <a:sym typeface="Montserrat"/>
                </a:rPr>
                <a:t>THROW ANYTHING AWAY IT</a:t>
              </a:r>
              <a:endParaRPr/>
            </a:p>
            <a:p>
              <a:pPr marL="0" marR="0" lvl="0" indent="0" algn="r" rtl="0">
                <a:lnSpc>
                  <a:spcPct val="110000"/>
                </a:lnSpc>
                <a:spcBef>
                  <a:spcPts val="0"/>
                </a:spcBef>
                <a:spcAft>
                  <a:spcPts val="0"/>
                </a:spcAft>
                <a:buNone/>
              </a:pPr>
              <a:r>
                <a:rPr lang="en-US" sz="5600" b="0" i="0" u="none" strike="noStrike" cap="none">
                  <a:solidFill>
                    <a:srgbClr val="FFFFFF"/>
                  </a:solidFill>
                  <a:latin typeface="Montserrat"/>
                  <a:ea typeface="Montserrat"/>
                  <a:cs typeface="Montserrat"/>
                  <a:sym typeface="Montserrat"/>
                </a:rPr>
                <a:t>MUST GO SOMEWHERE.</a:t>
              </a:r>
              <a:endParaRPr/>
            </a:p>
          </p:txBody>
        </p:sp>
        <p:sp>
          <p:nvSpPr>
            <p:cNvPr id="131" name="Google Shape;131;p4"/>
            <p:cNvSpPr txBox="1"/>
            <p:nvPr/>
          </p:nvSpPr>
          <p:spPr>
            <a:xfrm>
              <a:off x="5262355" y="5876724"/>
              <a:ext cx="8256014" cy="525145"/>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US" sz="2400" b="0" i="0" u="none" strike="noStrike" cap="none">
                  <a:solidFill>
                    <a:srgbClr val="FFFFFF"/>
                  </a:solidFill>
                  <a:latin typeface="Montserrat"/>
                  <a:ea typeface="Montserrat"/>
                  <a:cs typeface="Montserrat"/>
                  <a:sym typeface="Montserrat"/>
                </a:rPr>
                <a:t>ANNIE LEONARD</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8"/>
          <p:cNvPicPr preferRelativeResize="0"/>
          <p:nvPr/>
        </p:nvPicPr>
        <p:blipFill rotWithShape="1">
          <a:blip r:embed="rId3">
            <a:alphaModFix/>
          </a:blip>
          <a:srcRect l="4814" r="4813"/>
          <a:stretch/>
        </p:blipFill>
        <p:spPr>
          <a:xfrm>
            <a:off x="0" y="0"/>
            <a:ext cx="18288000" cy="10287000"/>
          </a:xfrm>
          <a:prstGeom prst="rect">
            <a:avLst/>
          </a:prstGeom>
          <a:noFill/>
          <a:ln>
            <a:noFill/>
          </a:ln>
        </p:spPr>
      </p:pic>
      <p:grpSp>
        <p:nvGrpSpPr>
          <p:cNvPr id="185" name="Google Shape;185;p8"/>
          <p:cNvGrpSpPr/>
          <p:nvPr/>
        </p:nvGrpSpPr>
        <p:grpSpPr>
          <a:xfrm>
            <a:off x="-508000" y="5143500"/>
            <a:ext cx="2784283" cy="5778500"/>
            <a:chOff x="0" y="0"/>
            <a:chExt cx="3712378" cy="7704667"/>
          </a:xfrm>
        </p:grpSpPr>
        <p:pic>
          <p:nvPicPr>
            <p:cNvPr id="186" name="Google Shape;186;p8"/>
            <p:cNvPicPr preferRelativeResize="0"/>
            <p:nvPr/>
          </p:nvPicPr>
          <p:blipFill rotWithShape="1">
            <a:blip r:embed="rId4">
              <a:alphaModFix/>
            </a:blip>
            <a:srcRect/>
            <a:stretch/>
          </p:blipFill>
          <p:spPr>
            <a:xfrm>
              <a:off x="0" y="1863897"/>
              <a:ext cx="3712378" cy="5840770"/>
            </a:xfrm>
            <a:prstGeom prst="rect">
              <a:avLst/>
            </a:prstGeom>
            <a:noFill/>
            <a:ln>
              <a:noFill/>
            </a:ln>
          </p:spPr>
        </p:pic>
        <p:pic>
          <p:nvPicPr>
            <p:cNvPr id="187" name="Google Shape;187;p8"/>
            <p:cNvPicPr preferRelativeResize="0"/>
            <p:nvPr/>
          </p:nvPicPr>
          <p:blipFill rotWithShape="1">
            <a:blip r:embed="rId4">
              <a:alphaModFix/>
            </a:blip>
            <a:srcRect/>
            <a:stretch/>
          </p:blipFill>
          <p:spPr>
            <a:xfrm>
              <a:off x="1856189" y="0"/>
              <a:ext cx="1079790" cy="1698859"/>
            </a:xfrm>
            <a:prstGeom prst="rect">
              <a:avLst/>
            </a:prstGeom>
            <a:noFill/>
            <a:ln>
              <a:noFill/>
            </a:ln>
          </p:spPr>
        </p:pic>
      </p:grpSp>
      <p:grpSp>
        <p:nvGrpSpPr>
          <p:cNvPr id="188" name="Google Shape;188;p8"/>
          <p:cNvGrpSpPr/>
          <p:nvPr/>
        </p:nvGrpSpPr>
        <p:grpSpPr>
          <a:xfrm>
            <a:off x="16400042" y="-676187"/>
            <a:ext cx="2167243" cy="4812026"/>
            <a:chOff x="0" y="0"/>
            <a:chExt cx="2889658" cy="6416034"/>
          </a:xfrm>
        </p:grpSpPr>
        <p:pic>
          <p:nvPicPr>
            <p:cNvPr id="189" name="Google Shape;189;p8"/>
            <p:cNvPicPr preferRelativeResize="0"/>
            <p:nvPr/>
          </p:nvPicPr>
          <p:blipFill rotWithShape="1">
            <a:blip r:embed="rId4">
              <a:alphaModFix/>
            </a:blip>
            <a:srcRect/>
            <a:stretch/>
          </p:blipFill>
          <p:spPr>
            <a:xfrm>
              <a:off x="0" y="0"/>
              <a:ext cx="2889658" cy="4546365"/>
            </a:xfrm>
            <a:prstGeom prst="rect">
              <a:avLst/>
            </a:prstGeom>
            <a:noFill/>
            <a:ln>
              <a:noFill/>
            </a:ln>
          </p:spPr>
        </p:pic>
        <p:pic>
          <p:nvPicPr>
            <p:cNvPr id="190" name="Google Shape;190;p8"/>
            <p:cNvPicPr preferRelativeResize="0"/>
            <p:nvPr/>
          </p:nvPicPr>
          <p:blipFill rotWithShape="1">
            <a:blip r:embed="rId4">
              <a:alphaModFix/>
            </a:blip>
            <a:srcRect/>
            <a:stretch/>
          </p:blipFill>
          <p:spPr>
            <a:xfrm>
              <a:off x="1809867" y="4717175"/>
              <a:ext cx="1079790" cy="1698859"/>
            </a:xfrm>
            <a:prstGeom prst="rect">
              <a:avLst/>
            </a:prstGeom>
            <a:noFill/>
            <a:ln>
              <a:noFill/>
            </a:ln>
          </p:spPr>
        </p:pic>
      </p:grpSp>
      <p:grpSp>
        <p:nvGrpSpPr>
          <p:cNvPr id="191" name="Google Shape;191;p8"/>
          <p:cNvGrpSpPr/>
          <p:nvPr/>
        </p:nvGrpSpPr>
        <p:grpSpPr>
          <a:xfrm>
            <a:off x="4030892" y="3590720"/>
            <a:ext cx="10092723" cy="5800929"/>
            <a:chOff x="0" y="-47625"/>
            <a:chExt cx="13456965" cy="7734572"/>
          </a:xfrm>
        </p:grpSpPr>
        <p:sp>
          <p:nvSpPr>
            <p:cNvPr id="192" name="Google Shape;192;p8"/>
            <p:cNvSpPr txBox="1"/>
            <p:nvPr/>
          </p:nvSpPr>
          <p:spPr>
            <a:xfrm>
              <a:off x="1791990" y="7215012"/>
              <a:ext cx="988029" cy="4719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Item 1</a:t>
              </a:r>
              <a:endParaRPr/>
            </a:p>
          </p:txBody>
        </p:sp>
        <p:sp>
          <p:nvSpPr>
            <p:cNvPr id="193" name="Google Shape;193;p8"/>
            <p:cNvSpPr txBox="1"/>
            <p:nvPr/>
          </p:nvSpPr>
          <p:spPr>
            <a:xfrm>
              <a:off x="5043631" y="7215012"/>
              <a:ext cx="988029" cy="4719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Item 2</a:t>
              </a:r>
              <a:endParaRPr/>
            </a:p>
          </p:txBody>
        </p:sp>
        <p:sp>
          <p:nvSpPr>
            <p:cNvPr id="194" name="Google Shape;194;p8"/>
            <p:cNvSpPr txBox="1"/>
            <p:nvPr/>
          </p:nvSpPr>
          <p:spPr>
            <a:xfrm>
              <a:off x="8295272" y="7215012"/>
              <a:ext cx="988029" cy="4719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Item 3</a:t>
              </a:r>
              <a:endParaRPr/>
            </a:p>
          </p:txBody>
        </p:sp>
        <p:sp>
          <p:nvSpPr>
            <p:cNvPr id="195" name="Google Shape;195;p8"/>
            <p:cNvSpPr txBox="1"/>
            <p:nvPr/>
          </p:nvSpPr>
          <p:spPr>
            <a:xfrm>
              <a:off x="11546913" y="7215012"/>
              <a:ext cx="988029" cy="4719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Item 4</a:t>
              </a:r>
              <a:endParaRPr/>
            </a:p>
          </p:txBody>
        </p:sp>
        <p:grpSp>
          <p:nvGrpSpPr>
            <p:cNvPr id="196" name="Google Shape;196;p8"/>
            <p:cNvGrpSpPr/>
            <p:nvPr/>
          </p:nvGrpSpPr>
          <p:grpSpPr>
            <a:xfrm>
              <a:off x="869968" y="206113"/>
              <a:ext cx="12586997" cy="6884767"/>
              <a:chOff x="0" y="-6350"/>
              <a:chExt cx="13229003" cy="7235927"/>
            </a:xfrm>
          </p:grpSpPr>
          <p:sp>
            <p:nvSpPr>
              <p:cNvPr id="197" name="Google Shape;197;p8"/>
              <p:cNvSpPr/>
              <p:nvPr/>
            </p:nvSpPr>
            <p:spPr>
              <a:xfrm>
                <a:off x="0" y="-6350"/>
                <a:ext cx="13229003" cy="12700"/>
              </a:xfrm>
              <a:custGeom>
                <a:avLst/>
                <a:gdLst/>
                <a:ahLst/>
                <a:cxnLst/>
                <a:rect l="l" t="t" r="r" b="b"/>
                <a:pathLst>
                  <a:path w="13229003" h="12700" extrusionOk="0">
                    <a:moveTo>
                      <a:pt x="0" y="0"/>
                    </a:moveTo>
                    <a:lnTo>
                      <a:pt x="13229003" y="0"/>
                    </a:lnTo>
                    <a:lnTo>
                      <a:pt x="13229003" y="12700"/>
                    </a:lnTo>
                    <a:lnTo>
                      <a:pt x="0" y="12700"/>
                    </a:lnTo>
                    <a:close/>
                  </a:path>
                </a:pathLst>
              </a:custGeom>
              <a:solidFill>
                <a:srgbClr val="222222"/>
              </a:solidFill>
              <a:ln>
                <a:noFill/>
              </a:ln>
            </p:spPr>
          </p:sp>
          <p:sp>
            <p:nvSpPr>
              <p:cNvPr id="198" name="Google Shape;198;p8"/>
              <p:cNvSpPr/>
              <p:nvPr/>
            </p:nvSpPr>
            <p:spPr>
              <a:xfrm>
                <a:off x="0" y="1438295"/>
                <a:ext cx="13229003" cy="12700"/>
              </a:xfrm>
              <a:custGeom>
                <a:avLst/>
                <a:gdLst/>
                <a:ahLst/>
                <a:cxnLst/>
                <a:rect l="l" t="t" r="r" b="b"/>
                <a:pathLst>
                  <a:path w="13229003" h="12700" extrusionOk="0">
                    <a:moveTo>
                      <a:pt x="0" y="0"/>
                    </a:moveTo>
                    <a:lnTo>
                      <a:pt x="13229003" y="0"/>
                    </a:lnTo>
                    <a:lnTo>
                      <a:pt x="13229003" y="12700"/>
                    </a:lnTo>
                    <a:lnTo>
                      <a:pt x="0" y="12700"/>
                    </a:lnTo>
                    <a:close/>
                  </a:path>
                </a:pathLst>
              </a:custGeom>
              <a:solidFill>
                <a:srgbClr val="222222"/>
              </a:solidFill>
              <a:ln>
                <a:noFill/>
              </a:ln>
            </p:spPr>
          </p:sp>
          <p:sp>
            <p:nvSpPr>
              <p:cNvPr id="199" name="Google Shape;199;p8"/>
              <p:cNvSpPr/>
              <p:nvPr/>
            </p:nvSpPr>
            <p:spPr>
              <a:xfrm>
                <a:off x="0" y="2882941"/>
                <a:ext cx="13229003" cy="12700"/>
              </a:xfrm>
              <a:custGeom>
                <a:avLst/>
                <a:gdLst/>
                <a:ahLst/>
                <a:cxnLst/>
                <a:rect l="l" t="t" r="r" b="b"/>
                <a:pathLst>
                  <a:path w="13229003" h="12700" extrusionOk="0">
                    <a:moveTo>
                      <a:pt x="0" y="0"/>
                    </a:moveTo>
                    <a:lnTo>
                      <a:pt x="13229003" y="0"/>
                    </a:lnTo>
                    <a:lnTo>
                      <a:pt x="13229003" y="12700"/>
                    </a:lnTo>
                    <a:lnTo>
                      <a:pt x="0" y="12700"/>
                    </a:lnTo>
                    <a:close/>
                  </a:path>
                </a:pathLst>
              </a:custGeom>
              <a:solidFill>
                <a:srgbClr val="222222"/>
              </a:solidFill>
              <a:ln>
                <a:noFill/>
              </a:ln>
            </p:spPr>
          </p:sp>
          <p:sp>
            <p:nvSpPr>
              <p:cNvPr id="200" name="Google Shape;200;p8"/>
              <p:cNvSpPr/>
              <p:nvPr/>
            </p:nvSpPr>
            <p:spPr>
              <a:xfrm>
                <a:off x="0" y="4327586"/>
                <a:ext cx="13229003" cy="12700"/>
              </a:xfrm>
              <a:custGeom>
                <a:avLst/>
                <a:gdLst/>
                <a:ahLst/>
                <a:cxnLst/>
                <a:rect l="l" t="t" r="r" b="b"/>
                <a:pathLst>
                  <a:path w="13229003" h="12700" extrusionOk="0">
                    <a:moveTo>
                      <a:pt x="0" y="0"/>
                    </a:moveTo>
                    <a:lnTo>
                      <a:pt x="13229003" y="0"/>
                    </a:lnTo>
                    <a:lnTo>
                      <a:pt x="13229003" y="12700"/>
                    </a:lnTo>
                    <a:lnTo>
                      <a:pt x="0" y="12700"/>
                    </a:lnTo>
                    <a:close/>
                  </a:path>
                </a:pathLst>
              </a:custGeom>
              <a:solidFill>
                <a:srgbClr val="222222"/>
              </a:solidFill>
              <a:ln>
                <a:noFill/>
              </a:ln>
            </p:spPr>
          </p:sp>
          <p:sp>
            <p:nvSpPr>
              <p:cNvPr id="201" name="Google Shape;201;p8"/>
              <p:cNvSpPr/>
              <p:nvPr/>
            </p:nvSpPr>
            <p:spPr>
              <a:xfrm>
                <a:off x="0" y="5772231"/>
                <a:ext cx="13229003" cy="12700"/>
              </a:xfrm>
              <a:custGeom>
                <a:avLst/>
                <a:gdLst/>
                <a:ahLst/>
                <a:cxnLst/>
                <a:rect l="l" t="t" r="r" b="b"/>
                <a:pathLst>
                  <a:path w="13229003" h="12700" extrusionOk="0">
                    <a:moveTo>
                      <a:pt x="0" y="0"/>
                    </a:moveTo>
                    <a:lnTo>
                      <a:pt x="13229003" y="0"/>
                    </a:lnTo>
                    <a:lnTo>
                      <a:pt x="13229003" y="12700"/>
                    </a:lnTo>
                    <a:lnTo>
                      <a:pt x="0" y="12700"/>
                    </a:lnTo>
                    <a:close/>
                  </a:path>
                </a:pathLst>
              </a:custGeom>
              <a:solidFill>
                <a:srgbClr val="222222"/>
              </a:solidFill>
              <a:ln>
                <a:noFill/>
              </a:ln>
            </p:spPr>
          </p:sp>
          <p:sp>
            <p:nvSpPr>
              <p:cNvPr id="202" name="Google Shape;202;p8"/>
              <p:cNvSpPr/>
              <p:nvPr/>
            </p:nvSpPr>
            <p:spPr>
              <a:xfrm>
                <a:off x="0" y="7216877"/>
                <a:ext cx="13229003" cy="12700"/>
              </a:xfrm>
              <a:custGeom>
                <a:avLst/>
                <a:gdLst/>
                <a:ahLst/>
                <a:cxnLst/>
                <a:rect l="l" t="t" r="r" b="b"/>
                <a:pathLst>
                  <a:path w="13229003" h="12700" extrusionOk="0">
                    <a:moveTo>
                      <a:pt x="0" y="0"/>
                    </a:moveTo>
                    <a:lnTo>
                      <a:pt x="13229003" y="0"/>
                    </a:lnTo>
                    <a:lnTo>
                      <a:pt x="13229003" y="12700"/>
                    </a:lnTo>
                    <a:lnTo>
                      <a:pt x="0" y="12700"/>
                    </a:lnTo>
                    <a:close/>
                  </a:path>
                </a:pathLst>
              </a:custGeom>
              <a:solidFill>
                <a:srgbClr val="222222"/>
              </a:solidFill>
              <a:ln>
                <a:noFill/>
              </a:ln>
            </p:spPr>
          </p:sp>
        </p:grpSp>
        <p:sp>
          <p:nvSpPr>
            <p:cNvPr id="203" name="Google Shape;203;p8"/>
            <p:cNvSpPr txBox="1"/>
            <p:nvPr/>
          </p:nvSpPr>
          <p:spPr>
            <a:xfrm>
              <a:off x="0" y="-47625"/>
              <a:ext cx="692168" cy="47193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125 </a:t>
              </a:r>
              <a:endParaRPr/>
            </a:p>
          </p:txBody>
        </p:sp>
        <p:sp>
          <p:nvSpPr>
            <p:cNvPr id="204" name="Google Shape;204;p8"/>
            <p:cNvSpPr txBox="1"/>
            <p:nvPr/>
          </p:nvSpPr>
          <p:spPr>
            <a:xfrm>
              <a:off x="0" y="1326911"/>
              <a:ext cx="692168" cy="47193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100 </a:t>
              </a:r>
              <a:endParaRPr/>
            </a:p>
          </p:txBody>
        </p:sp>
        <p:sp>
          <p:nvSpPr>
            <p:cNvPr id="205" name="Google Shape;205;p8"/>
            <p:cNvSpPr txBox="1"/>
            <p:nvPr/>
          </p:nvSpPr>
          <p:spPr>
            <a:xfrm>
              <a:off x="197681" y="2701448"/>
              <a:ext cx="494486" cy="47193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75 </a:t>
              </a:r>
              <a:endParaRPr/>
            </a:p>
          </p:txBody>
        </p:sp>
        <p:sp>
          <p:nvSpPr>
            <p:cNvPr id="206" name="Google Shape;206;p8"/>
            <p:cNvSpPr txBox="1"/>
            <p:nvPr/>
          </p:nvSpPr>
          <p:spPr>
            <a:xfrm>
              <a:off x="197681" y="4075984"/>
              <a:ext cx="494486" cy="47193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50 </a:t>
              </a:r>
              <a:endParaRPr/>
            </a:p>
          </p:txBody>
        </p:sp>
        <p:sp>
          <p:nvSpPr>
            <p:cNvPr id="207" name="Google Shape;207;p8"/>
            <p:cNvSpPr txBox="1"/>
            <p:nvPr/>
          </p:nvSpPr>
          <p:spPr>
            <a:xfrm>
              <a:off x="197681" y="5450521"/>
              <a:ext cx="494486" cy="47193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25 </a:t>
              </a:r>
              <a:endParaRPr/>
            </a:p>
          </p:txBody>
        </p:sp>
        <p:sp>
          <p:nvSpPr>
            <p:cNvPr id="208" name="Google Shape;208;p8"/>
            <p:cNvSpPr txBox="1"/>
            <p:nvPr/>
          </p:nvSpPr>
          <p:spPr>
            <a:xfrm>
              <a:off x="395362" y="6825057"/>
              <a:ext cx="296805" cy="47193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100" b="0" i="0" u="none" strike="noStrike" cap="none">
                  <a:solidFill>
                    <a:srgbClr val="222222"/>
                  </a:solidFill>
                  <a:latin typeface="Arimo"/>
                  <a:ea typeface="Arimo"/>
                  <a:cs typeface="Arimo"/>
                  <a:sym typeface="Arimo"/>
                </a:rPr>
                <a:t>0 </a:t>
              </a:r>
              <a:endParaRPr/>
            </a:p>
          </p:txBody>
        </p:sp>
        <p:grpSp>
          <p:nvGrpSpPr>
            <p:cNvPr id="209" name="Google Shape;209;p8"/>
            <p:cNvGrpSpPr/>
            <p:nvPr/>
          </p:nvGrpSpPr>
          <p:grpSpPr>
            <a:xfrm>
              <a:off x="869968" y="481020"/>
              <a:ext cx="12586997" cy="6603818"/>
              <a:chOff x="0" y="282579"/>
              <a:chExt cx="13229003" cy="6940648"/>
            </a:xfrm>
          </p:grpSpPr>
          <p:sp>
            <p:nvSpPr>
              <p:cNvPr id="210" name="Google Shape;210;p8"/>
              <p:cNvSpPr/>
              <p:nvPr/>
            </p:nvSpPr>
            <p:spPr>
              <a:xfrm>
                <a:off x="0" y="5483302"/>
                <a:ext cx="2976526" cy="1739924"/>
              </a:xfrm>
              <a:custGeom>
                <a:avLst/>
                <a:gdLst/>
                <a:ahLst/>
                <a:cxnLst/>
                <a:rect l="l" t="t" r="r" b="b"/>
                <a:pathLst>
                  <a:path w="2976526" h="1739924" extrusionOk="0">
                    <a:moveTo>
                      <a:pt x="0" y="1739925"/>
                    </a:moveTo>
                    <a:lnTo>
                      <a:pt x="0" y="238122"/>
                    </a:lnTo>
                    <a:cubicBezTo>
                      <a:pt x="0" y="106611"/>
                      <a:pt x="106611" y="0"/>
                      <a:pt x="238122" y="0"/>
                    </a:cubicBezTo>
                    <a:lnTo>
                      <a:pt x="2738404" y="0"/>
                    </a:lnTo>
                    <a:cubicBezTo>
                      <a:pt x="2869915" y="0"/>
                      <a:pt x="2976526" y="106611"/>
                      <a:pt x="2976526" y="238122"/>
                    </a:cubicBezTo>
                    <a:lnTo>
                      <a:pt x="2976526" y="17399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417492" y="3749728"/>
                <a:ext cx="2976526" cy="3473499"/>
              </a:xfrm>
              <a:custGeom>
                <a:avLst/>
                <a:gdLst/>
                <a:ahLst/>
                <a:cxnLst/>
                <a:rect l="l" t="t" r="r" b="b"/>
                <a:pathLst>
                  <a:path w="2976526" h="3473499" extrusionOk="0">
                    <a:moveTo>
                      <a:pt x="0" y="3473499"/>
                    </a:moveTo>
                    <a:lnTo>
                      <a:pt x="0" y="238122"/>
                    </a:lnTo>
                    <a:cubicBezTo>
                      <a:pt x="0" y="174968"/>
                      <a:pt x="25088" y="114400"/>
                      <a:pt x="69745" y="69744"/>
                    </a:cubicBezTo>
                    <a:cubicBezTo>
                      <a:pt x="114401" y="25087"/>
                      <a:pt x="174969" y="0"/>
                      <a:pt x="238122" y="0"/>
                    </a:cubicBezTo>
                    <a:lnTo>
                      <a:pt x="2738404" y="0"/>
                    </a:lnTo>
                    <a:cubicBezTo>
                      <a:pt x="2869915" y="0"/>
                      <a:pt x="2976526" y="106611"/>
                      <a:pt x="2976526" y="238122"/>
                    </a:cubicBezTo>
                    <a:lnTo>
                      <a:pt x="2976526" y="347349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834984" y="2016153"/>
                <a:ext cx="2976526" cy="5207073"/>
              </a:xfrm>
              <a:custGeom>
                <a:avLst/>
                <a:gdLst/>
                <a:ahLst/>
                <a:cxnLst/>
                <a:rect l="l" t="t" r="r" b="b"/>
                <a:pathLst>
                  <a:path w="2976526" h="5207073" extrusionOk="0">
                    <a:moveTo>
                      <a:pt x="0" y="5207074"/>
                    </a:moveTo>
                    <a:lnTo>
                      <a:pt x="0" y="238122"/>
                    </a:lnTo>
                    <a:cubicBezTo>
                      <a:pt x="0" y="174968"/>
                      <a:pt x="25088" y="114401"/>
                      <a:pt x="69745" y="69744"/>
                    </a:cubicBezTo>
                    <a:cubicBezTo>
                      <a:pt x="114402" y="25088"/>
                      <a:pt x="174969" y="0"/>
                      <a:pt x="238123" y="0"/>
                    </a:cubicBezTo>
                    <a:lnTo>
                      <a:pt x="2738405" y="0"/>
                    </a:lnTo>
                    <a:cubicBezTo>
                      <a:pt x="2869916" y="0"/>
                      <a:pt x="2976526" y="106611"/>
                      <a:pt x="2976526" y="238122"/>
                    </a:cubicBezTo>
                    <a:lnTo>
                      <a:pt x="2976526" y="52070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0252477" y="282579"/>
                <a:ext cx="2976526" cy="6940648"/>
              </a:xfrm>
              <a:custGeom>
                <a:avLst/>
                <a:gdLst/>
                <a:ahLst/>
                <a:cxnLst/>
                <a:rect l="l" t="t" r="r" b="b"/>
                <a:pathLst>
                  <a:path w="2976526" h="6940648" extrusionOk="0">
                    <a:moveTo>
                      <a:pt x="0" y="6940648"/>
                    </a:moveTo>
                    <a:lnTo>
                      <a:pt x="0" y="238122"/>
                    </a:lnTo>
                    <a:cubicBezTo>
                      <a:pt x="0" y="106611"/>
                      <a:pt x="106611" y="0"/>
                      <a:pt x="238122" y="0"/>
                    </a:cubicBezTo>
                    <a:lnTo>
                      <a:pt x="2738404" y="0"/>
                    </a:lnTo>
                    <a:cubicBezTo>
                      <a:pt x="2801557" y="0"/>
                      <a:pt x="2862126" y="25088"/>
                      <a:pt x="2906782" y="69744"/>
                    </a:cubicBezTo>
                    <a:cubicBezTo>
                      <a:pt x="2951438" y="114401"/>
                      <a:pt x="2976526" y="174968"/>
                      <a:pt x="2976526" y="238122"/>
                    </a:cubicBezTo>
                    <a:lnTo>
                      <a:pt x="2976526" y="694064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0" y="6063277"/>
                <a:ext cx="2976526" cy="1159950"/>
              </a:xfrm>
              <a:custGeom>
                <a:avLst/>
                <a:gdLst/>
                <a:ahLst/>
                <a:cxnLst/>
                <a:rect l="l" t="t" r="r" b="b"/>
                <a:pathLst>
                  <a:path w="2976526" h="1159950" extrusionOk="0">
                    <a:moveTo>
                      <a:pt x="0" y="0"/>
                    </a:moveTo>
                    <a:lnTo>
                      <a:pt x="2976526" y="0"/>
                    </a:lnTo>
                    <a:lnTo>
                      <a:pt x="2976526" y="1159950"/>
                    </a:lnTo>
                    <a:lnTo>
                      <a:pt x="0" y="1159950"/>
                    </a:lnTo>
                    <a:close/>
                  </a:path>
                </a:pathLst>
              </a:custGeom>
              <a:solidFill>
                <a:srgbClr val="FFFFFF"/>
              </a:solidFill>
              <a:ln>
                <a:noFill/>
              </a:ln>
            </p:spPr>
          </p:sp>
          <p:sp>
            <p:nvSpPr>
              <p:cNvPr id="215" name="Google Shape;215;p8"/>
              <p:cNvSpPr/>
              <p:nvPr/>
            </p:nvSpPr>
            <p:spPr>
              <a:xfrm>
                <a:off x="3417492" y="4907561"/>
                <a:ext cx="2976526" cy="2315666"/>
              </a:xfrm>
              <a:custGeom>
                <a:avLst/>
                <a:gdLst/>
                <a:ahLst/>
                <a:cxnLst/>
                <a:rect l="l" t="t" r="r" b="b"/>
                <a:pathLst>
                  <a:path w="2976526" h="2315666" extrusionOk="0">
                    <a:moveTo>
                      <a:pt x="0" y="0"/>
                    </a:moveTo>
                    <a:lnTo>
                      <a:pt x="2976526" y="0"/>
                    </a:lnTo>
                    <a:lnTo>
                      <a:pt x="2976526" y="2315666"/>
                    </a:lnTo>
                    <a:lnTo>
                      <a:pt x="0" y="2315666"/>
                    </a:lnTo>
                    <a:close/>
                  </a:path>
                </a:pathLst>
              </a:custGeom>
              <a:solidFill>
                <a:srgbClr val="FFFFFF"/>
              </a:solidFill>
              <a:ln>
                <a:noFill/>
              </a:ln>
            </p:spPr>
          </p:sp>
          <p:sp>
            <p:nvSpPr>
              <p:cNvPr id="216" name="Google Shape;216;p8"/>
              <p:cNvSpPr/>
              <p:nvPr/>
            </p:nvSpPr>
            <p:spPr>
              <a:xfrm>
                <a:off x="6834984" y="3751844"/>
                <a:ext cx="2976526" cy="3471382"/>
              </a:xfrm>
              <a:custGeom>
                <a:avLst/>
                <a:gdLst/>
                <a:ahLst/>
                <a:cxnLst/>
                <a:rect l="l" t="t" r="r" b="b"/>
                <a:pathLst>
                  <a:path w="2976526" h="3471382" extrusionOk="0">
                    <a:moveTo>
                      <a:pt x="0" y="0"/>
                    </a:moveTo>
                    <a:lnTo>
                      <a:pt x="2976526" y="0"/>
                    </a:lnTo>
                    <a:lnTo>
                      <a:pt x="2976526" y="3471383"/>
                    </a:lnTo>
                    <a:lnTo>
                      <a:pt x="0" y="3471383"/>
                    </a:lnTo>
                    <a:close/>
                  </a:path>
                </a:pathLst>
              </a:custGeom>
              <a:solidFill>
                <a:srgbClr val="FFFFFF"/>
              </a:solidFill>
              <a:ln>
                <a:noFill/>
              </a:ln>
            </p:spPr>
          </p:sp>
          <p:sp>
            <p:nvSpPr>
              <p:cNvPr id="217" name="Google Shape;217;p8"/>
              <p:cNvSpPr/>
              <p:nvPr/>
            </p:nvSpPr>
            <p:spPr>
              <a:xfrm>
                <a:off x="10252477" y="2596128"/>
                <a:ext cx="2976526" cy="4627098"/>
              </a:xfrm>
              <a:custGeom>
                <a:avLst/>
                <a:gdLst/>
                <a:ahLst/>
                <a:cxnLst/>
                <a:rect l="l" t="t" r="r" b="b"/>
                <a:pathLst>
                  <a:path w="2976526" h="4627098" extrusionOk="0">
                    <a:moveTo>
                      <a:pt x="0" y="0"/>
                    </a:moveTo>
                    <a:lnTo>
                      <a:pt x="2976526" y="0"/>
                    </a:lnTo>
                    <a:lnTo>
                      <a:pt x="2976526" y="4627099"/>
                    </a:lnTo>
                    <a:lnTo>
                      <a:pt x="0" y="4627099"/>
                    </a:lnTo>
                    <a:close/>
                  </a:path>
                </a:pathLst>
              </a:custGeom>
              <a:solidFill>
                <a:srgbClr val="FFFFFF"/>
              </a:solidFill>
              <a:ln>
                <a:noFill/>
              </a:ln>
            </p:spPr>
          </p:sp>
          <p:sp>
            <p:nvSpPr>
              <p:cNvPr id="218" name="Google Shape;218;p8"/>
              <p:cNvSpPr/>
              <p:nvPr/>
            </p:nvSpPr>
            <p:spPr>
              <a:xfrm>
                <a:off x="0" y="6643251"/>
                <a:ext cx="2976526" cy="579975"/>
              </a:xfrm>
              <a:custGeom>
                <a:avLst/>
                <a:gdLst/>
                <a:ahLst/>
                <a:cxnLst/>
                <a:rect l="l" t="t" r="r" b="b"/>
                <a:pathLst>
                  <a:path w="2976526" h="579975" extrusionOk="0">
                    <a:moveTo>
                      <a:pt x="0" y="0"/>
                    </a:moveTo>
                    <a:lnTo>
                      <a:pt x="2976526" y="0"/>
                    </a:lnTo>
                    <a:lnTo>
                      <a:pt x="2976526" y="579976"/>
                    </a:lnTo>
                    <a:lnTo>
                      <a:pt x="0" y="579976"/>
                    </a:lnTo>
                    <a:close/>
                  </a:path>
                </a:pathLst>
              </a:custGeom>
              <a:solidFill>
                <a:srgbClr val="FFFFFF"/>
              </a:solidFill>
              <a:ln>
                <a:noFill/>
              </a:ln>
            </p:spPr>
          </p:sp>
          <p:sp>
            <p:nvSpPr>
              <p:cNvPr id="219" name="Google Shape;219;p8"/>
              <p:cNvSpPr/>
              <p:nvPr/>
            </p:nvSpPr>
            <p:spPr>
              <a:xfrm>
                <a:off x="3417492" y="6065393"/>
                <a:ext cx="2976526" cy="1157833"/>
              </a:xfrm>
              <a:custGeom>
                <a:avLst/>
                <a:gdLst/>
                <a:ahLst/>
                <a:cxnLst/>
                <a:rect l="l" t="t" r="r" b="b"/>
                <a:pathLst>
                  <a:path w="2976526" h="1157833" extrusionOk="0">
                    <a:moveTo>
                      <a:pt x="0" y="0"/>
                    </a:moveTo>
                    <a:lnTo>
                      <a:pt x="2976526" y="0"/>
                    </a:lnTo>
                    <a:lnTo>
                      <a:pt x="2976526" y="1157834"/>
                    </a:lnTo>
                    <a:lnTo>
                      <a:pt x="0" y="1157834"/>
                    </a:lnTo>
                    <a:close/>
                  </a:path>
                </a:pathLst>
              </a:custGeom>
              <a:solidFill>
                <a:srgbClr val="FFFFFF"/>
              </a:solidFill>
              <a:ln>
                <a:noFill/>
              </a:ln>
            </p:spPr>
          </p:sp>
          <p:sp>
            <p:nvSpPr>
              <p:cNvPr id="220" name="Google Shape;220;p8"/>
              <p:cNvSpPr/>
              <p:nvPr/>
            </p:nvSpPr>
            <p:spPr>
              <a:xfrm>
                <a:off x="6834984" y="5487535"/>
                <a:ext cx="2976526" cy="1735691"/>
              </a:xfrm>
              <a:custGeom>
                <a:avLst/>
                <a:gdLst/>
                <a:ahLst/>
                <a:cxnLst/>
                <a:rect l="l" t="t" r="r" b="b"/>
                <a:pathLst>
                  <a:path w="2976526" h="1735691" extrusionOk="0">
                    <a:moveTo>
                      <a:pt x="0" y="0"/>
                    </a:moveTo>
                    <a:lnTo>
                      <a:pt x="2976526" y="0"/>
                    </a:lnTo>
                    <a:lnTo>
                      <a:pt x="2976526" y="1735692"/>
                    </a:lnTo>
                    <a:lnTo>
                      <a:pt x="0" y="1735692"/>
                    </a:lnTo>
                    <a:close/>
                  </a:path>
                </a:pathLst>
              </a:custGeom>
              <a:solidFill>
                <a:srgbClr val="FFFFFF"/>
              </a:solidFill>
              <a:ln>
                <a:noFill/>
              </a:ln>
            </p:spPr>
          </p:sp>
          <p:sp>
            <p:nvSpPr>
              <p:cNvPr id="221" name="Google Shape;221;p8"/>
              <p:cNvSpPr/>
              <p:nvPr/>
            </p:nvSpPr>
            <p:spPr>
              <a:xfrm>
                <a:off x="10252477" y="4909677"/>
                <a:ext cx="2976526" cy="2313549"/>
              </a:xfrm>
              <a:custGeom>
                <a:avLst/>
                <a:gdLst/>
                <a:ahLst/>
                <a:cxnLst/>
                <a:rect l="l" t="t" r="r" b="b"/>
                <a:pathLst>
                  <a:path w="2976526" h="2313549" extrusionOk="0">
                    <a:moveTo>
                      <a:pt x="0" y="0"/>
                    </a:moveTo>
                    <a:lnTo>
                      <a:pt x="2976526" y="0"/>
                    </a:lnTo>
                    <a:lnTo>
                      <a:pt x="2976526" y="2313550"/>
                    </a:lnTo>
                    <a:lnTo>
                      <a:pt x="0" y="2313550"/>
                    </a:lnTo>
                    <a:close/>
                  </a:path>
                </a:pathLst>
              </a:custGeom>
              <a:solidFill>
                <a:srgbClr val="FFFFFF"/>
              </a:solidFill>
              <a:ln>
                <a:noFill/>
              </a:ln>
            </p:spPr>
          </p:sp>
        </p:grpSp>
      </p:grpSp>
      <p:sp>
        <p:nvSpPr>
          <p:cNvPr id="222" name="Google Shape;222;p8"/>
          <p:cNvSpPr txBox="1"/>
          <p:nvPr/>
        </p:nvSpPr>
        <p:spPr>
          <a:xfrm>
            <a:off x="1028700" y="860511"/>
            <a:ext cx="14371432" cy="179578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400" b="1" i="0" u="none" strike="noStrike" cap="none">
                <a:solidFill>
                  <a:srgbClr val="222222"/>
                </a:solidFill>
                <a:latin typeface="Montserrat"/>
                <a:ea typeface="Montserrat"/>
                <a:cs typeface="Montserrat"/>
                <a:sym typeface="Montserrat"/>
              </a:rPr>
              <a:t>Of greenhouse gas emissions come from buildings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9"/>
          <p:cNvPicPr preferRelativeResize="0"/>
          <p:nvPr/>
        </p:nvPicPr>
        <p:blipFill rotWithShape="1">
          <a:blip r:embed="rId3">
            <a:alphaModFix/>
          </a:blip>
          <a:srcRect l="1320" t="9356" r="1915" b="8847"/>
          <a:stretch/>
        </p:blipFill>
        <p:spPr>
          <a:xfrm>
            <a:off x="0" y="0"/>
            <a:ext cx="18288000" cy="10287000"/>
          </a:xfrm>
          <a:prstGeom prst="rect">
            <a:avLst/>
          </a:prstGeom>
          <a:noFill/>
          <a:ln>
            <a:noFill/>
          </a:ln>
        </p:spPr>
      </p:pic>
      <p:pic>
        <p:nvPicPr>
          <p:cNvPr id="228" name="Google Shape;228;p9"/>
          <p:cNvPicPr preferRelativeResize="0"/>
          <p:nvPr/>
        </p:nvPicPr>
        <p:blipFill rotWithShape="1">
          <a:blip r:embed="rId4">
            <a:alphaModFix/>
          </a:blip>
          <a:srcRect/>
          <a:stretch/>
        </p:blipFill>
        <p:spPr>
          <a:xfrm>
            <a:off x="-279400" y="7311246"/>
            <a:ext cx="2240305" cy="3524724"/>
          </a:xfrm>
          <a:prstGeom prst="rect">
            <a:avLst/>
          </a:prstGeom>
          <a:noFill/>
          <a:ln>
            <a:noFill/>
          </a:ln>
        </p:spPr>
      </p:pic>
      <p:pic>
        <p:nvPicPr>
          <p:cNvPr id="229" name="Google Shape;229;p9"/>
          <p:cNvPicPr preferRelativeResize="0"/>
          <p:nvPr/>
        </p:nvPicPr>
        <p:blipFill rotWithShape="1">
          <a:blip r:embed="rId4">
            <a:alphaModFix/>
          </a:blip>
          <a:srcRect/>
          <a:stretch/>
        </p:blipFill>
        <p:spPr>
          <a:xfrm>
            <a:off x="1028700" y="6091033"/>
            <a:ext cx="775564" cy="1220213"/>
          </a:xfrm>
          <a:prstGeom prst="rect">
            <a:avLst/>
          </a:prstGeom>
          <a:noFill/>
          <a:ln>
            <a:noFill/>
          </a:ln>
        </p:spPr>
      </p:pic>
      <p:grpSp>
        <p:nvGrpSpPr>
          <p:cNvPr id="230" name="Google Shape;230;p9"/>
          <p:cNvGrpSpPr/>
          <p:nvPr/>
        </p:nvGrpSpPr>
        <p:grpSpPr>
          <a:xfrm>
            <a:off x="16742942" y="-830575"/>
            <a:ext cx="2167243" cy="5097523"/>
            <a:chOff x="0" y="0"/>
            <a:chExt cx="2889658" cy="6796697"/>
          </a:xfrm>
        </p:grpSpPr>
        <p:pic>
          <p:nvPicPr>
            <p:cNvPr id="231" name="Google Shape;231;p9"/>
            <p:cNvPicPr preferRelativeResize="0"/>
            <p:nvPr/>
          </p:nvPicPr>
          <p:blipFill rotWithShape="1">
            <a:blip r:embed="rId4">
              <a:alphaModFix/>
            </a:blip>
            <a:srcRect/>
            <a:stretch/>
          </p:blipFill>
          <p:spPr>
            <a:xfrm>
              <a:off x="0" y="0"/>
              <a:ext cx="2889658" cy="4546365"/>
            </a:xfrm>
            <a:prstGeom prst="rect">
              <a:avLst/>
            </a:prstGeom>
            <a:noFill/>
            <a:ln>
              <a:noFill/>
            </a:ln>
          </p:spPr>
        </p:pic>
        <p:pic>
          <p:nvPicPr>
            <p:cNvPr id="232" name="Google Shape;232;p9"/>
            <p:cNvPicPr preferRelativeResize="0"/>
            <p:nvPr/>
          </p:nvPicPr>
          <p:blipFill rotWithShape="1">
            <a:blip r:embed="rId4">
              <a:alphaModFix/>
            </a:blip>
            <a:srcRect/>
            <a:stretch/>
          </p:blipFill>
          <p:spPr>
            <a:xfrm>
              <a:off x="1444829" y="5097838"/>
              <a:ext cx="1079790" cy="1698859"/>
            </a:xfrm>
            <a:prstGeom prst="rect">
              <a:avLst/>
            </a:prstGeom>
            <a:noFill/>
            <a:ln>
              <a:noFill/>
            </a:ln>
          </p:spPr>
        </p:pic>
      </p:grpSp>
      <p:grpSp>
        <p:nvGrpSpPr>
          <p:cNvPr id="233" name="Google Shape;233;p9"/>
          <p:cNvGrpSpPr/>
          <p:nvPr/>
        </p:nvGrpSpPr>
        <p:grpSpPr>
          <a:xfrm>
            <a:off x="5093787" y="2187441"/>
            <a:ext cx="8100427" cy="5912118"/>
            <a:chOff x="0" y="0"/>
            <a:chExt cx="10800569" cy="7882823"/>
          </a:xfrm>
        </p:grpSpPr>
        <p:sp>
          <p:nvSpPr>
            <p:cNvPr id="234" name="Google Shape;234;p9"/>
            <p:cNvSpPr txBox="1"/>
            <p:nvPr/>
          </p:nvSpPr>
          <p:spPr>
            <a:xfrm>
              <a:off x="0" y="3483914"/>
              <a:ext cx="10800569" cy="2130002"/>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600" b="0" i="0" u="none" strike="noStrike" cap="none">
                  <a:solidFill>
                    <a:srgbClr val="FFFFFF"/>
                  </a:solidFill>
                  <a:latin typeface="Montserrat"/>
                  <a:ea typeface="Montserrat"/>
                  <a:cs typeface="Montserrat"/>
                  <a:sym typeface="Montserrat"/>
                </a:rPr>
                <a:t>GREEN BUILDING OVERVIEW</a:t>
              </a:r>
              <a:endParaRPr/>
            </a:p>
          </p:txBody>
        </p:sp>
        <p:sp>
          <p:nvSpPr>
            <p:cNvPr id="235" name="Google Shape;235;p9"/>
            <p:cNvSpPr txBox="1"/>
            <p:nvPr/>
          </p:nvSpPr>
          <p:spPr>
            <a:xfrm>
              <a:off x="961238" y="6007033"/>
              <a:ext cx="8878093" cy="187579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400" b="0" i="0" u="none" strike="noStrike" cap="none">
                  <a:solidFill>
                    <a:srgbClr val="FFFFFF"/>
                  </a:solidFill>
                  <a:latin typeface="Montserrat"/>
                  <a:ea typeface="Montserrat"/>
                  <a:cs typeface="Montserrat"/>
                  <a:sym typeface="Montserrat"/>
                </a:rPr>
                <a:t>Presentations are communication tools that can be demonstrations, lectures, speeches, reports, and more.</a:t>
              </a:r>
              <a:endParaRPr/>
            </a:p>
          </p:txBody>
        </p:sp>
        <p:pic>
          <p:nvPicPr>
            <p:cNvPr id="236" name="Google Shape;236;p9"/>
            <p:cNvPicPr preferRelativeResize="0"/>
            <p:nvPr/>
          </p:nvPicPr>
          <p:blipFill rotWithShape="1">
            <a:blip r:embed="rId5">
              <a:alphaModFix/>
            </a:blip>
            <a:srcRect/>
            <a:stretch/>
          </p:blipFill>
          <p:spPr>
            <a:xfrm>
              <a:off x="3978084" y="0"/>
              <a:ext cx="2844400" cy="284440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0"/>
          <p:cNvGrpSpPr/>
          <p:nvPr/>
        </p:nvGrpSpPr>
        <p:grpSpPr>
          <a:xfrm>
            <a:off x="7914680" y="930378"/>
            <a:ext cx="9344620" cy="4632222"/>
            <a:chOff x="0" y="57150"/>
            <a:chExt cx="12459493" cy="6176296"/>
          </a:xfrm>
        </p:grpSpPr>
        <p:sp>
          <p:nvSpPr>
            <p:cNvPr id="242" name="Google Shape;242;p10"/>
            <p:cNvSpPr txBox="1"/>
            <p:nvPr/>
          </p:nvSpPr>
          <p:spPr>
            <a:xfrm>
              <a:off x="8295" y="57150"/>
              <a:ext cx="12451198" cy="1232323"/>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400" b="1" i="0" u="none" strike="noStrike" cap="none">
                  <a:solidFill>
                    <a:srgbClr val="00B050"/>
                  </a:solidFill>
                  <a:latin typeface="Montserrat"/>
                  <a:ea typeface="Montserrat"/>
                  <a:cs typeface="Montserrat"/>
                  <a:sym typeface="Montserrat"/>
                </a:rPr>
                <a:t>References</a:t>
              </a:r>
              <a:endParaRPr/>
            </a:p>
          </p:txBody>
        </p:sp>
        <p:sp>
          <p:nvSpPr>
            <p:cNvPr id="243" name="Google Shape;243;p10"/>
            <p:cNvSpPr txBox="1"/>
            <p:nvPr/>
          </p:nvSpPr>
          <p:spPr>
            <a:xfrm>
              <a:off x="0" y="2406370"/>
              <a:ext cx="12459493" cy="122809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2400" b="0" i="0" u="none" strike="noStrike" cap="none">
                  <a:solidFill>
                    <a:srgbClr val="645D4D"/>
                  </a:solidFill>
                  <a:latin typeface="Montserrat"/>
                  <a:ea typeface="Montserrat"/>
                  <a:cs typeface="Montserrat"/>
                  <a:sym typeface="Montserrat"/>
                </a:rPr>
                <a:t>Green Built Alliance (2018). Importance of Green Building.</a:t>
              </a:r>
              <a:endParaRPr/>
            </a:p>
            <a:p>
              <a:pPr marL="0" marR="0" lvl="0" indent="0" algn="r" rtl="0">
                <a:lnSpc>
                  <a:spcPct val="160000"/>
                </a:lnSpc>
                <a:spcBef>
                  <a:spcPts val="0"/>
                </a:spcBef>
                <a:spcAft>
                  <a:spcPts val="0"/>
                </a:spcAft>
                <a:buNone/>
              </a:pPr>
              <a:r>
                <a:rPr lang="en-US" sz="2400" b="0" i="0" u="none" strike="noStrike" cap="none">
                  <a:solidFill>
                    <a:srgbClr val="645D4D"/>
                  </a:solidFill>
                  <a:latin typeface="Montserrat"/>
                  <a:ea typeface="Montserrat"/>
                  <a:cs typeface="Montserrat"/>
                  <a:sym typeface="Montserrat"/>
                </a:rPr>
                <a:t>Green Built Alliance. Retrieved from http://greenbuilt.org</a:t>
              </a:r>
              <a:endParaRPr/>
            </a:p>
          </p:txBody>
        </p:sp>
        <p:sp>
          <p:nvSpPr>
            <p:cNvPr id="244" name="Google Shape;244;p10"/>
            <p:cNvSpPr txBox="1"/>
            <p:nvPr/>
          </p:nvSpPr>
          <p:spPr>
            <a:xfrm>
              <a:off x="12479" y="1702529"/>
              <a:ext cx="12447014" cy="525145"/>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US" sz="2400" b="0" i="0" u="none" strike="noStrike" cap="none">
                  <a:solidFill>
                    <a:srgbClr val="92D050"/>
                  </a:solidFill>
                  <a:latin typeface="Montserrat"/>
                  <a:ea typeface="Montserrat"/>
                  <a:cs typeface="Montserrat"/>
                  <a:sym typeface="Montserrat"/>
                </a:rPr>
                <a:t>IMPORTANCE OF GREEN BUILDING</a:t>
              </a:r>
              <a:endParaRPr/>
            </a:p>
          </p:txBody>
        </p:sp>
        <p:sp>
          <p:nvSpPr>
            <p:cNvPr id="245" name="Google Shape;245;p10"/>
            <p:cNvSpPr txBox="1"/>
            <p:nvPr/>
          </p:nvSpPr>
          <p:spPr>
            <a:xfrm>
              <a:off x="0" y="5005356"/>
              <a:ext cx="12459493" cy="122809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2400" b="0" i="0" u="none" strike="noStrike" cap="none">
                  <a:solidFill>
                    <a:srgbClr val="645D4D"/>
                  </a:solidFill>
                  <a:latin typeface="Montserrat"/>
                  <a:ea typeface="Montserrat"/>
                  <a:cs typeface="Montserrat"/>
                  <a:sym typeface="Montserrat"/>
                </a:rPr>
                <a:t>Statista (2018). Green Buildings in the U.S. - Statistics &amp; Facts.</a:t>
              </a:r>
              <a:endParaRPr/>
            </a:p>
            <a:p>
              <a:pPr marL="0" marR="0" lvl="0" indent="0" algn="r" rtl="0">
                <a:lnSpc>
                  <a:spcPct val="160000"/>
                </a:lnSpc>
                <a:spcBef>
                  <a:spcPts val="0"/>
                </a:spcBef>
                <a:spcAft>
                  <a:spcPts val="0"/>
                </a:spcAft>
                <a:buNone/>
              </a:pPr>
              <a:r>
                <a:rPr lang="en-US" sz="2400" b="0" i="0" u="none" strike="noStrike" cap="none">
                  <a:solidFill>
                    <a:srgbClr val="645D4D"/>
                  </a:solidFill>
                  <a:latin typeface="Montserrat"/>
                  <a:ea typeface="Montserrat"/>
                  <a:cs typeface="Montserrat"/>
                  <a:sym typeface="Montserrat"/>
                </a:rPr>
                <a:t>Statista. Retrieved from http://statista.com</a:t>
              </a:r>
              <a:endParaRPr/>
            </a:p>
          </p:txBody>
        </p:sp>
        <p:sp>
          <p:nvSpPr>
            <p:cNvPr id="246" name="Google Shape;246;p10"/>
            <p:cNvSpPr txBox="1"/>
            <p:nvPr/>
          </p:nvSpPr>
          <p:spPr>
            <a:xfrm>
              <a:off x="12479" y="4301516"/>
              <a:ext cx="12447014" cy="525145"/>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US" sz="2400" b="0" i="0" u="none" strike="noStrike" cap="none">
                  <a:solidFill>
                    <a:srgbClr val="92D050"/>
                  </a:solidFill>
                  <a:latin typeface="Montserrat"/>
                  <a:ea typeface="Montserrat"/>
                  <a:cs typeface="Montserrat"/>
                  <a:sym typeface="Montserrat"/>
                </a:rPr>
                <a:t>GREEN BUILDINGS IN THE U.S. - STATISTICS</a:t>
              </a:r>
              <a:endParaRPr/>
            </a:p>
          </p:txBody>
        </p:sp>
      </p:grpSp>
      <p:sp>
        <p:nvSpPr>
          <p:cNvPr id="247" name="Google Shape;247;p10"/>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a:solidFill>
                  <a:srgbClr val="645D4D"/>
                </a:solidFill>
                <a:latin typeface="Montserrat"/>
                <a:ea typeface="Montserrat"/>
                <a:cs typeface="Montserrat"/>
                <a:sym typeface="Montserrat"/>
              </a:rPr>
              <a:t>ENERCON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1" name="Google Shape;141;p5"/>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D3B973"/>
                </a:solidFill>
                <a:latin typeface="Montserrat"/>
                <a:ea typeface="Montserrat"/>
                <a:cs typeface="Montserrat"/>
                <a:sym typeface="Montserrat"/>
              </a:rPr>
              <a:t>ENERCON 2022</a:t>
            </a:r>
            <a:endParaRPr dirty="0"/>
          </a:p>
        </p:txBody>
      </p:sp>
      <p:sp>
        <p:nvSpPr>
          <p:cNvPr id="8" name="Content Placeholder 1">
            <a:extLst>
              <a:ext uri="{FF2B5EF4-FFF2-40B4-BE49-F238E27FC236}">
                <a16:creationId xmlns:a16="http://schemas.microsoft.com/office/drawing/2014/main" id="{126F5877-CF7F-2A83-810B-FD7B960F0580}"/>
              </a:ext>
            </a:extLst>
          </p:cNvPr>
          <p:cNvSpPr txBox="1">
            <a:spLocks/>
          </p:cNvSpPr>
          <p:nvPr/>
        </p:nvSpPr>
        <p:spPr>
          <a:xfrm>
            <a:off x="8408611" y="1262010"/>
            <a:ext cx="9490350" cy="267765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indent="-685800" algn="just">
              <a:buFontTx/>
              <a:buChar char="-"/>
            </a:pPr>
            <a:r>
              <a:rPr lang="en-US" sz="2200" dirty="0">
                <a:solidFill>
                  <a:schemeClr val="tx1"/>
                </a:solidFill>
                <a:latin typeface="+mn-lt"/>
              </a:rPr>
              <a:t>Indonesia is following the global Trend of Strengthening the Climate Agenda and Energy Transition.</a:t>
            </a:r>
          </a:p>
          <a:p>
            <a:pPr indent="-685800" algn="just">
              <a:buFontTx/>
              <a:buChar char="-"/>
            </a:pPr>
            <a:r>
              <a:rPr lang="en-US" sz="2200" dirty="0">
                <a:solidFill>
                  <a:schemeClr val="tx1"/>
                </a:solidFill>
                <a:latin typeface="+mn-lt"/>
              </a:rPr>
              <a:t>The Emission Levels in NZE scenarios 2060 (or sooner) are expected around 401 Million Tons of CO2.</a:t>
            </a:r>
          </a:p>
          <a:p>
            <a:pPr indent="-685800" algn="just">
              <a:buFontTx/>
              <a:buChar char="-"/>
            </a:pPr>
            <a:r>
              <a:rPr lang="en-US" sz="2200" dirty="0">
                <a:solidFill>
                  <a:schemeClr val="tx1"/>
                </a:solidFill>
                <a:latin typeface="+mn-lt"/>
              </a:rPr>
              <a:t>Currently, the MEMR NZE Team is still doing a deepened modeling process of the roadmap for the target emission reductions by 2060  from the supply and demand side.</a:t>
            </a:r>
          </a:p>
          <a:p>
            <a:pPr algn="just"/>
            <a:endParaRPr lang="en-ID" sz="2100" dirty="0"/>
          </a:p>
        </p:txBody>
      </p:sp>
      <p:sp>
        <p:nvSpPr>
          <p:cNvPr id="9" name="Text Placeholder 2">
            <a:extLst>
              <a:ext uri="{FF2B5EF4-FFF2-40B4-BE49-F238E27FC236}">
                <a16:creationId xmlns:a16="http://schemas.microsoft.com/office/drawing/2014/main" id="{A90720E1-C223-86C3-8DAB-2F410E13FF6A}"/>
              </a:ext>
            </a:extLst>
          </p:cNvPr>
          <p:cNvSpPr txBox="1">
            <a:spLocks/>
          </p:cNvSpPr>
          <p:nvPr/>
        </p:nvSpPr>
        <p:spPr>
          <a:xfrm>
            <a:off x="-3091856" y="-172574"/>
            <a:ext cx="13194596" cy="14239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sz="5400" dirty="0"/>
              <a:t>Indonesian Energy Transition - NZE</a:t>
            </a:r>
            <a:endParaRPr lang="en-ID" sz="5400" dirty="0"/>
          </a:p>
        </p:txBody>
      </p:sp>
      <p:pic>
        <p:nvPicPr>
          <p:cNvPr id="10" name="Picture 9">
            <a:extLst>
              <a:ext uri="{FF2B5EF4-FFF2-40B4-BE49-F238E27FC236}">
                <a16:creationId xmlns:a16="http://schemas.microsoft.com/office/drawing/2014/main" id="{EDD21494-545E-AAC6-4054-0887DFCB8C9C}"/>
              </a:ext>
            </a:extLst>
          </p:cNvPr>
          <p:cNvPicPr>
            <a:picLocks noChangeAspect="1"/>
          </p:cNvPicPr>
          <p:nvPr/>
        </p:nvPicPr>
        <p:blipFill rotWithShape="1">
          <a:blip r:embed="rId3"/>
          <a:srcRect l="3346" r="34276" b="6624"/>
          <a:stretch/>
        </p:blipFill>
        <p:spPr>
          <a:xfrm>
            <a:off x="223902" y="1077437"/>
            <a:ext cx="7961360" cy="5666873"/>
          </a:xfrm>
          <a:prstGeom prst="rect">
            <a:avLst/>
          </a:prstGeom>
        </p:spPr>
      </p:pic>
      <p:pic>
        <p:nvPicPr>
          <p:cNvPr id="11" name="Picture 10">
            <a:extLst>
              <a:ext uri="{FF2B5EF4-FFF2-40B4-BE49-F238E27FC236}">
                <a16:creationId xmlns:a16="http://schemas.microsoft.com/office/drawing/2014/main" id="{4CA77FCD-5D10-ABB7-8EBF-65FDAB1477A8}"/>
              </a:ext>
            </a:extLst>
          </p:cNvPr>
          <p:cNvPicPr>
            <a:picLocks noChangeAspect="1"/>
          </p:cNvPicPr>
          <p:nvPr/>
        </p:nvPicPr>
        <p:blipFill>
          <a:blip r:embed="rId4"/>
          <a:stretch>
            <a:fillRect/>
          </a:stretch>
        </p:blipFill>
        <p:spPr>
          <a:xfrm>
            <a:off x="12805842" y="3910874"/>
            <a:ext cx="5258256" cy="5688062"/>
          </a:xfrm>
          <a:prstGeom prst="rect">
            <a:avLst/>
          </a:prstGeom>
        </p:spPr>
      </p:pic>
      <p:sp>
        <p:nvSpPr>
          <p:cNvPr id="12" name="TextBox 11">
            <a:extLst>
              <a:ext uri="{FF2B5EF4-FFF2-40B4-BE49-F238E27FC236}">
                <a16:creationId xmlns:a16="http://schemas.microsoft.com/office/drawing/2014/main" id="{4CB47C2F-5998-79B9-2618-7B2FCB19814F}"/>
              </a:ext>
            </a:extLst>
          </p:cNvPr>
          <p:cNvSpPr txBox="1"/>
          <p:nvPr/>
        </p:nvSpPr>
        <p:spPr>
          <a:xfrm>
            <a:off x="465881" y="6754905"/>
            <a:ext cx="12116612" cy="2677656"/>
          </a:xfrm>
          <a:prstGeom prst="rect">
            <a:avLst/>
          </a:prstGeom>
          <a:noFill/>
        </p:spPr>
        <p:txBody>
          <a:bodyPr wrap="square">
            <a:spAutoFit/>
          </a:bodyPr>
          <a:lstStyle/>
          <a:p>
            <a:pPr indent="-685800" algn="just">
              <a:buFontTx/>
              <a:buChar char="-"/>
            </a:pPr>
            <a:r>
              <a:rPr lang="en-US" sz="2100" dirty="0"/>
              <a:t>Some of the issues in the exercise of the NZE model:</a:t>
            </a:r>
          </a:p>
          <a:p>
            <a:pPr marL="514350" indent="-514350" algn="just">
              <a:buAutoNum type="alphaLcPeriod"/>
            </a:pPr>
            <a:r>
              <a:rPr lang="en-US" sz="2100" dirty="0"/>
              <a:t>Coal phase-out plan</a:t>
            </a:r>
          </a:p>
          <a:p>
            <a:pPr marL="514350" indent="-514350" algn="just">
              <a:buAutoNum type="alphaLcPeriod"/>
            </a:pPr>
            <a:r>
              <a:rPr lang="en-US" sz="2100" dirty="0"/>
              <a:t>Acceleration of NRE development and Interconnection via super-grid as well as investment</a:t>
            </a:r>
          </a:p>
          <a:p>
            <a:pPr marL="514350" indent="-514350" algn="just">
              <a:buAutoNum type="alphaLcPeriod"/>
            </a:pPr>
            <a:r>
              <a:rPr lang="en-US" sz="2100" dirty="0"/>
              <a:t>Energy projections, production plans for oil and gas, coal and mining, as well as the electricity</a:t>
            </a:r>
          </a:p>
          <a:p>
            <a:pPr marL="514350" indent="-514350" algn="just">
              <a:buAutoNum type="alphaLcPeriod"/>
            </a:pPr>
            <a:r>
              <a:rPr lang="en-US" sz="2100" dirty="0"/>
              <a:t>Energy conservation opportunities and energy efficiency.</a:t>
            </a:r>
          </a:p>
          <a:p>
            <a:pPr indent="-685800" algn="just">
              <a:buFontTx/>
              <a:buChar char="-"/>
            </a:pPr>
            <a:r>
              <a:rPr lang="en-US" sz="2100" dirty="0"/>
              <a:t>Meeting the NZE agenda requires enormous investment, and sustainable energy financing remains a daunting challenge for Indonesia. To support the ET, one of the NZE principal is through carbon tax and trading. </a:t>
            </a:r>
            <a:endParaRPr lang="en-ID" sz="2100" dirty="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E6FB9D0-1306-0ACD-EC88-6D1DCF54B076}"/>
              </a:ext>
            </a:extLst>
          </p:cNvPr>
          <p:cNvSpPr txBox="1"/>
          <p:nvPr/>
        </p:nvSpPr>
        <p:spPr>
          <a:xfrm>
            <a:off x="7886701" y="5865396"/>
            <a:ext cx="1829347" cy="300082"/>
          </a:xfrm>
          <a:prstGeom prst="rect">
            <a:avLst/>
          </a:prstGeom>
          <a:noFill/>
        </p:spPr>
        <p:txBody>
          <a:bodyPr wrap="none" rtlCol="0">
            <a:spAutoFit/>
          </a:bodyPr>
          <a:lstStyle/>
          <a:p>
            <a:r>
              <a:rPr lang="en-US" sz="1350" b="1" dirty="0"/>
              <a:t>Source, MEMR 2022</a:t>
            </a:r>
            <a:endParaRPr lang="en-ID" sz="1350" b="1" dirty="0"/>
          </a:p>
        </p:txBody>
      </p:sp>
      <p:sp>
        <p:nvSpPr>
          <p:cNvPr id="14" name="TextBox 13">
            <a:extLst>
              <a:ext uri="{FF2B5EF4-FFF2-40B4-BE49-F238E27FC236}">
                <a16:creationId xmlns:a16="http://schemas.microsoft.com/office/drawing/2014/main" id="{66C535A7-CCAF-DBD4-61CE-95DBF6AB2C31}"/>
              </a:ext>
            </a:extLst>
          </p:cNvPr>
          <p:cNvSpPr txBox="1"/>
          <p:nvPr/>
        </p:nvSpPr>
        <p:spPr>
          <a:xfrm>
            <a:off x="16128400" y="8891337"/>
            <a:ext cx="1829347" cy="300082"/>
          </a:xfrm>
          <a:prstGeom prst="rect">
            <a:avLst/>
          </a:prstGeom>
          <a:noFill/>
        </p:spPr>
        <p:txBody>
          <a:bodyPr wrap="none" rtlCol="0">
            <a:spAutoFit/>
          </a:bodyPr>
          <a:lstStyle/>
          <a:p>
            <a:r>
              <a:rPr lang="en-US" sz="1350" b="1" dirty="0"/>
              <a:t>Source, MEMR 2021</a:t>
            </a:r>
            <a:endParaRPr lang="en-ID" sz="1350" b="1" dirty="0"/>
          </a:p>
        </p:txBody>
      </p:sp>
      <p:sp>
        <p:nvSpPr>
          <p:cNvPr id="15" name="Rectangle 14">
            <a:extLst>
              <a:ext uri="{FF2B5EF4-FFF2-40B4-BE49-F238E27FC236}">
                <a16:creationId xmlns:a16="http://schemas.microsoft.com/office/drawing/2014/main" id="{8B4895E7-54DA-CDA3-4E5B-877CCE67CD97}"/>
              </a:ext>
            </a:extLst>
          </p:cNvPr>
          <p:cNvSpPr/>
          <p:nvPr/>
        </p:nvSpPr>
        <p:spPr>
          <a:xfrm>
            <a:off x="223903" y="1082843"/>
            <a:ext cx="7085282" cy="83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NZE Energy Sector (2060 or sooner)</a:t>
            </a:r>
            <a:endParaRPr lang="en-ID"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EC8A9-391D-4C5F-B077-05729A821E95}"/>
              </a:ext>
            </a:extLst>
          </p:cNvPr>
          <p:cNvSpPr>
            <a:spLocks noGrp="1"/>
          </p:cNvSpPr>
          <p:nvPr>
            <p:ph type="title"/>
          </p:nvPr>
        </p:nvSpPr>
        <p:spPr>
          <a:xfrm>
            <a:off x="248684" y="260832"/>
            <a:ext cx="15233487" cy="720396"/>
          </a:xfrm>
        </p:spPr>
        <p:txBody>
          <a:bodyPr>
            <a:normAutofit/>
          </a:bodyPr>
          <a:lstStyle/>
          <a:p>
            <a:r>
              <a:rPr lang="en-US" sz="2400" dirty="0"/>
              <a:t>Bilateral/ Multilateral Donor Mapping and Identification support for ET</a:t>
            </a:r>
          </a:p>
        </p:txBody>
      </p:sp>
      <p:graphicFrame>
        <p:nvGraphicFramePr>
          <p:cNvPr id="13" name="Table 4">
            <a:extLst>
              <a:ext uri="{FF2B5EF4-FFF2-40B4-BE49-F238E27FC236}">
                <a16:creationId xmlns:a16="http://schemas.microsoft.com/office/drawing/2014/main" id="{23889012-CA9C-47C3-B4AC-2AC45A2455D4}"/>
              </a:ext>
            </a:extLst>
          </p:cNvPr>
          <p:cNvGraphicFramePr>
            <a:graphicFrameLocks noGrp="1"/>
          </p:cNvGraphicFramePr>
          <p:nvPr/>
        </p:nvGraphicFramePr>
        <p:xfrm>
          <a:off x="181338" y="797082"/>
          <a:ext cx="15233487" cy="9422447"/>
        </p:xfrm>
        <a:graphic>
          <a:graphicData uri="http://schemas.openxmlformats.org/drawingml/2006/table">
            <a:tbl>
              <a:tblPr firstRow="1" bandRow="1">
                <a:tableStyleId>{5940675A-B579-460E-94D1-54222C63F5DA}</a:tableStyleId>
              </a:tblPr>
              <a:tblGrid>
                <a:gridCol w="6106647">
                  <a:extLst>
                    <a:ext uri="{9D8B030D-6E8A-4147-A177-3AD203B41FA5}">
                      <a16:colId xmlns:a16="http://schemas.microsoft.com/office/drawing/2014/main" val="129485089"/>
                    </a:ext>
                  </a:extLst>
                </a:gridCol>
                <a:gridCol w="2883402">
                  <a:extLst>
                    <a:ext uri="{9D8B030D-6E8A-4147-A177-3AD203B41FA5}">
                      <a16:colId xmlns:a16="http://schemas.microsoft.com/office/drawing/2014/main" val="3493556646"/>
                    </a:ext>
                  </a:extLst>
                </a:gridCol>
                <a:gridCol w="3321960">
                  <a:extLst>
                    <a:ext uri="{9D8B030D-6E8A-4147-A177-3AD203B41FA5}">
                      <a16:colId xmlns:a16="http://schemas.microsoft.com/office/drawing/2014/main" val="231854811"/>
                    </a:ext>
                  </a:extLst>
                </a:gridCol>
                <a:gridCol w="2921478">
                  <a:extLst>
                    <a:ext uri="{9D8B030D-6E8A-4147-A177-3AD203B41FA5}">
                      <a16:colId xmlns:a16="http://schemas.microsoft.com/office/drawing/2014/main" val="376812560"/>
                    </a:ext>
                  </a:extLst>
                </a:gridCol>
              </a:tblGrid>
              <a:tr h="949007">
                <a:tc>
                  <a:txBody>
                    <a:bodyPr/>
                    <a:lstStyle/>
                    <a:p>
                      <a:pPr algn="ctr"/>
                      <a:r>
                        <a:rPr lang="en-ID" sz="2400" b="1" dirty="0">
                          <a:solidFill>
                            <a:schemeClr val="bg1"/>
                          </a:solidFill>
                          <a:latin typeface="Segoe UI" panose="020B0502040204020203" pitchFamily="34" charset="0"/>
                          <a:cs typeface="Segoe UI" panose="020B0502040204020203" pitchFamily="34" charset="0"/>
                        </a:rPr>
                        <a:t>Regulatory Framework </a:t>
                      </a:r>
                    </a:p>
                    <a:p>
                      <a:pPr algn="ctr"/>
                      <a:r>
                        <a:rPr lang="en-ID" sz="2400" b="1" dirty="0">
                          <a:solidFill>
                            <a:schemeClr val="bg1"/>
                          </a:solidFill>
                          <a:latin typeface="Segoe UI" panose="020B0502040204020203" pitchFamily="34" charset="0"/>
                          <a:cs typeface="Segoe UI" panose="020B0502040204020203" pitchFamily="34" charset="0"/>
                        </a:rPr>
                        <a:t>on RE &amp; EE</a:t>
                      </a:r>
                    </a:p>
                  </a:txBody>
                  <a:tcPr marL="182880" marR="182880" marT="91440" marB="9144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ID" sz="2400" b="1" dirty="0">
                          <a:solidFill>
                            <a:schemeClr val="bg1"/>
                          </a:solidFill>
                          <a:latin typeface="Segoe UI" panose="020B0502040204020203" pitchFamily="34" charset="0"/>
                          <a:cs typeface="Segoe UI" panose="020B0502040204020203" pitchFamily="34" charset="0"/>
                        </a:rPr>
                        <a:t>Financing for RE &amp; EE </a:t>
                      </a:r>
                    </a:p>
                  </a:txBody>
                  <a:tcPr marL="182880" marR="182880"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ID" sz="2400" b="1" dirty="0">
                          <a:solidFill>
                            <a:schemeClr val="bg1"/>
                          </a:solidFill>
                          <a:latin typeface="Segoe UI" panose="020B0502040204020203" pitchFamily="34" charset="0"/>
                          <a:cs typeface="Segoe UI" panose="020B0502040204020203" pitchFamily="34" charset="0"/>
                        </a:rPr>
                        <a:t>RE Market</a:t>
                      </a:r>
                    </a:p>
                    <a:p>
                      <a:pPr algn="ctr"/>
                      <a:r>
                        <a:rPr lang="en-ID" sz="2400" b="1" dirty="0">
                          <a:solidFill>
                            <a:schemeClr val="bg1"/>
                          </a:solidFill>
                          <a:latin typeface="Segoe UI" panose="020B0502040204020203" pitchFamily="34" charset="0"/>
                          <a:cs typeface="Segoe UI" panose="020B0502040204020203" pitchFamily="34" charset="0"/>
                        </a:rPr>
                        <a:t> Readiness</a:t>
                      </a:r>
                    </a:p>
                  </a:txBody>
                  <a:tcPr marL="182880" marR="182880"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ID" sz="2400" b="1" dirty="0">
                          <a:solidFill>
                            <a:schemeClr val="bg1"/>
                          </a:solidFill>
                          <a:latin typeface="Segoe UI" panose="020B0502040204020203" pitchFamily="34" charset="0"/>
                          <a:cs typeface="Segoe UI" panose="020B0502040204020203" pitchFamily="34" charset="0"/>
                        </a:rPr>
                        <a:t>EE Market </a:t>
                      </a:r>
                    </a:p>
                    <a:p>
                      <a:pPr algn="ctr"/>
                      <a:r>
                        <a:rPr lang="en-ID" sz="2400" b="1" dirty="0">
                          <a:solidFill>
                            <a:schemeClr val="bg1"/>
                          </a:solidFill>
                          <a:latin typeface="Segoe UI" panose="020B0502040204020203" pitchFamily="34" charset="0"/>
                          <a:cs typeface="Segoe UI" panose="020B0502040204020203" pitchFamily="34" charset="0"/>
                        </a:rPr>
                        <a:t>Readiness</a:t>
                      </a:r>
                    </a:p>
                  </a:txBody>
                  <a:tcPr marL="182880" marR="182880"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5120509"/>
                  </a:ext>
                </a:extLst>
              </a:tr>
              <a:tr h="8280080">
                <a:tc>
                  <a:txBody>
                    <a:bodyPr/>
                    <a:lstStyle/>
                    <a:p>
                      <a:r>
                        <a:rPr lang="en-ID" sz="1700" b="1" dirty="0">
                          <a:solidFill>
                            <a:schemeClr val="tx1"/>
                          </a:solidFill>
                          <a:latin typeface="Segoe UI" panose="020B0502040204020203" pitchFamily="34" charset="0"/>
                          <a:cs typeface="Segoe UI" panose="020B0502040204020203" pitchFamily="34" charset="0"/>
                        </a:rPr>
                        <a:t>Modelling, Outlook, Planning, Monitoring :</a:t>
                      </a:r>
                    </a:p>
                    <a:p>
                      <a:r>
                        <a:rPr lang="en-ID" sz="1700" b="0" dirty="0">
                          <a:solidFill>
                            <a:schemeClr val="tx1"/>
                          </a:solidFill>
                          <a:latin typeface="Segoe UI" panose="020B0502040204020203" pitchFamily="34" charset="0"/>
                          <a:cs typeface="Segoe UI" panose="020B0502040204020203" pitchFamily="34" charset="0"/>
                        </a:rPr>
                        <a:t>IEA, DANIDA INDODEPP, GIZ AGEP,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GIZ CASE, GIZ REEP2, UK MENTARI, USAID SINAR, ADB, UNDP ENTREV, EMOBILITY INDONESIA, WB, IRENA</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Regulatory Framework for RE and EE:</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UNDP &amp; UNEP (GEF), IEA, IRENA, ADB, USAID SINAR, UK MENTARI, DANIDA INDODEPP, ETP</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Decarbonization:</a:t>
                      </a:r>
                    </a:p>
                    <a:p>
                      <a:r>
                        <a:rPr lang="en-ID" sz="1700" b="0" dirty="0">
                          <a:solidFill>
                            <a:schemeClr val="tx1"/>
                          </a:solidFill>
                          <a:latin typeface="Segoe UI" panose="020B0502040204020203" pitchFamily="34" charset="0"/>
                          <a:cs typeface="Segoe UI" panose="020B0502040204020203" pitchFamily="34" charset="0"/>
                        </a:rPr>
                        <a:t>CASE,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UK MENTARI, USAID SINAR, GGGI, ETP, ERIA</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Coal Phase Down:</a:t>
                      </a:r>
                    </a:p>
                    <a:p>
                      <a:r>
                        <a:rPr lang="en-ID" sz="1700" b="0" dirty="0">
                          <a:solidFill>
                            <a:schemeClr val="tx1"/>
                          </a:solidFill>
                          <a:latin typeface="Segoe UI" panose="020B0502040204020203" pitchFamily="34" charset="0"/>
                          <a:cs typeface="Segoe UI" panose="020B0502040204020203" pitchFamily="34" charset="0"/>
                        </a:rPr>
                        <a:t>UNDP ENTREV, UNDP MTRE3, UNDP ADLIGHT, DANIDA, UK LCEP, UK MAGC, UK MENTARI, JET, CASE, IEA, ADB, ERIA </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Power Purchase Agreement:</a:t>
                      </a:r>
                    </a:p>
                    <a:p>
                      <a:r>
                        <a:rPr lang="en-ID" sz="1700" b="0" dirty="0">
                          <a:solidFill>
                            <a:schemeClr val="tx1"/>
                          </a:solidFill>
                          <a:latin typeface="Segoe UI" panose="020B0502040204020203" pitchFamily="34" charset="0"/>
                          <a:cs typeface="Segoe UI" panose="020B0502040204020203" pitchFamily="34" charset="0"/>
                        </a:rPr>
                        <a:t>GIZ REEP2, ADB, INDODEPP (Danish Govt.), ADM CF/TLFF, ETP</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Fiscal and structural reform, fossil Fuel Subsidies:</a:t>
                      </a:r>
                    </a:p>
                    <a:p>
                      <a:r>
                        <a:rPr lang="en-ID" sz="1700" b="0" dirty="0">
                          <a:solidFill>
                            <a:schemeClr val="tx1"/>
                          </a:solidFill>
                          <a:latin typeface="Segoe UI" panose="020B0502040204020203" pitchFamily="34" charset="0"/>
                          <a:cs typeface="Segoe UI" panose="020B0502040204020203" pitchFamily="34" charset="0"/>
                        </a:rPr>
                        <a:t>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GIZ DRM, USAID SINAR, ETP</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Public-Private Partnership:</a:t>
                      </a:r>
                    </a:p>
                    <a:p>
                      <a:r>
                        <a:rPr lang="en-ID" sz="1700" b="0" dirty="0">
                          <a:solidFill>
                            <a:schemeClr val="tx1"/>
                          </a:solidFill>
                          <a:latin typeface="Segoe UI" panose="020B0502040204020203" pitchFamily="34" charset="0"/>
                          <a:cs typeface="Segoe UI" panose="020B0502040204020203" pitchFamily="34" charset="0"/>
                        </a:rPr>
                        <a:t>ADB, Asia Catalytic Green Financing Facility, ETP</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Carbon Mechanism (Tax, Credit):</a:t>
                      </a:r>
                    </a:p>
                    <a:p>
                      <a:r>
                        <a:rPr lang="en-ID" sz="1700" b="0" dirty="0">
                          <a:solidFill>
                            <a:schemeClr val="tx1"/>
                          </a:solidFill>
                          <a:latin typeface="Segoe UI" panose="020B0502040204020203" pitchFamily="34" charset="0"/>
                          <a:cs typeface="Segoe UI" panose="020B0502040204020203" pitchFamily="34" charset="0"/>
                        </a:rPr>
                        <a:t>UNDP, GIZ SPIPA, GIZ DRM, CASE, </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Just Transition:</a:t>
                      </a:r>
                    </a:p>
                    <a:p>
                      <a:r>
                        <a:rPr lang="en-ID" sz="1700" b="0" dirty="0">
                          <a:solidFill>
                            <a:schemeClr val="tx1"/>
                          </a:solidFill>
                          <a:latin typeface="Segoe UI" panose="020B0502040204020203" pitchFamily="34" charset="0"/>
                          <a:cs typeface="Segoe UI" panose="020B0502040204020203" pitchFamily="34" charset="0"/>
                        </a:rPr>
                        <a:t>JET, IEA</a:t>
                      </a:r>
                      <a:r>
                        <a:rPr lang="en-ID" sz="1700" b="1" dirty="0">
                          <a:solidFill>
                            <a:schemeClr val="tx1"/>
                          </a:solidFill>
                          <a:latin typeface="Segoe UI" panose="020B0502040204020203" pitchFamily="34" charset="0"/>
                          <a:cs typeface="Segoe UI" panose="020B0502040204020203" pitchFamily="34" charset="0"/>
                        </a:rPr>
                        <a:t> </a:t>
                      </a:r>
                    </a:p>
                  </a:txBody>
                  <a:tcPr marL="182880" marR="182880" marT="91440" marB="9144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ID" sz="1700" b="1" dirty="0">
                          <a:solidFill>
                            <a:schemeClr val="tx1"/>
                          </a:solidFill>
                          <a:latin typeface="Segoe UI" panose="020B0502040204020203" pitchFamily="34" charset="0"/>
                          <a:cs typeface="Segoe UI" panose="020B0502040204020203" pitchFamily="34" charset="0"/>
                        </a:rPr>
                        <a:t>Loan, Bond, Direct Investment:</a:t>
                      </a:r>
                    </a:p>
                    <a:p>
                      <a:r>
                        <a:rPr lang="en-ID" sz="1700" b="0" dirty="0">
                          <a:solidFill>
                            <a:schemeClr val="tx1"/>
                          </a:solidFill>
                          <a:latin typeface="Segoe UI" panose="020B0502040204020203" pitchFamily="34" charset="0"/>
                          <a:cs typeface="Segoe UI" panose="020B0502040204020203" pitchFamily="34" charset="0"/>
                        </a:rPr>
                        <a:t>ADB, GCF, JICA,</a:t>
                      </a:r>
                      <a:r>
                        <a:rPr lang="en-ID" sz="1700" b="1" dirty="0">
                          <a:solidFill>
                            <a:schemeClr val="tx1"/>
                          </a:solidFill>
                          <a:latin typeface="Segoe UI" panose="020B0502040204020203" pitchFamily="34" charset="0"/>
                          <a:cs typeface="Segoe UI" panose="020B0502040204020203" pitchFamily="34" charset="0"/>
                        </a:rPr>
                        <a:t> </a:t>
                      </a:r>
                      <a:r>
                        <a:rPr lang="en-ID" sz="1700" b="0" dirty="0">
                          <a:solidFill>
                            <a:schemeClr val="tx1"/>
                          </a:solidFill>
                          <a:latin typeface="Segoe UI" panose="020B0502040204020203" pitchFamily="34" charset="0"/>
                          <a:cs typeface="Segoe UI" panose="020B0502040204020203" pitchFamily="34" charset="0"/>
                        </a:rPr>
                        <a:t>Asia Catalytic Green Financing Facility, ETP, SEACEF</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Project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UK MENTARI, USAID SINAR, ADB, CASE,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Asia Catalytic Green Financing Facility, OECD, UNDP</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Innovative Financing:</a:t>
                      </a:r>
                    </a:p>
                    <a:p>
                      <a:r>
                        <a:rPr lang="en-ID" sz="1700" b="0" dirty="0">
                          <a:solidFill>
                            <a:schemeClr val="tx1"/>
                          </a:solidFill>
                          <a:latin typeface="Segoe UI" panose="020B0502040204020203" pitchFamily="34" charset="0"/>
                          <a:cs typeface="Segoe UI" panose="020B0502040204020203" pitchFamily="34" charset="0"/>
                        </a:rPr>
                        <a:t>USAID SINAR, CASE,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UNDP &amp; UNEP (GEF), Asia Catalytic Green Financing Facility, ETP, EUPP &amp; ERPP</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Financial De-risking:</a:t>
                      </a:r>
                    </a:p>
                    <a:p>
                      <a:r>
                        <a:rPr lang="en-ID" sz="1700" b="0" dirty="0">
                          <a:solidFill>
                            <a:schemeClr val="tx1"/>
                          </a:solidFill>
                          <a:latin typeface="Segoe UI" panose="020B0502040204020203" pitchFamily="34" charset="0"/>
                          <a:cs typeface="Segoe UI" panose="020B0502040204020203" pitchFamily="34" charset="0"/>
                        </a:rPr>
                        <a:t>World Bank, CASE, ETP, OECD CEFIM, GGGI, UNDP</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Coal Phase Out Finance:</a:t>
                      </a:r>
                    </a:p>
                    <a:p>
                      <a:r>
                        <a:rPr lang="en-ID" sz="1700" b="0" dirty="0">
                          <a:solidFill>
                            <a:schemeClr val="tx1"/>
                          </a:solidFill>
                          <a:latin typeface="Segoe UI" panose="020B0502040204020203" pitchFamily="34" charset="0"/>
                          <a:cs typeface="Segoe UI" panose="020B0502040204020203" pitchFamily="34" charset="0"/>
                        </a:rPr>
                        <a:t>ADB, World Bank, ETP</a:t>
                      </a:r>
                    </a:p>
                  </a:txBody>
                  <a:tcPr marL="182880" marR="182880"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ID" sz="1700" b="1" dirty="0">
                          <a:solidFill>
                            <a:schemeClr val="tx1"/>
                          </a:solidFill>
                          <a:latin typeface="Segoe UI" panose="020B0502040204020203" pitchFamily="34" charset="0"/>
                          <a:cs typeface="Segoe UI" panose="020B0502040204020203" pitchFamily="34" charset="0"/>
                        </a:rPr>
                        <a:t>Grid Strengthening:</a:t>
                      </a:r>
                    </a:p>
                    <a:p>
                      <a:r>
                        <a:rPr lang="en-ID" sz="1700" b="0" dirty="0">
                          <a:solidFill>
                            <a:schemeClr val="tx1"/>
                          </a:solidFill>
                          <a:latin typeface="Segoe UI" panose="020B0502040204020203" pitchFamily="34" charset="0"/>
                          <a:cs typeface="Segoe UI" panose="020B0502040204020203" pitchFamily="34" charset="0"/>
                        </a:rPr>
                        <a:t>GIZ REEP, USAID SINAR, ADB, UK MENTARI, DANIDA INDODEPP, ETP</a:t>
                      </a:r>
                    </a:p>
                    <a:p>
                      <a:endParaRPr lang="en-ID" sz="1700" b="0"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Rural Energy Access:</a:t>
                      </a:r>
                    </a:p>
                    <a:p>
                      <a:r>
                        <a:rPr lang="en-ID" sz="1700" b="0" dirty="0">
                          <a:solidFill>
                            <a:schemeClr val="tx1"/>
                          </a:solidFill>
                          <a:latin typeface="Segoe UI" panose="020B0502040204020203" pitchFamily="34" charset="0"/>
                          <a:cs typeface="Segoe UI" panose="020B0502040204020203" pitchFamily="34" charset="0"/>
                        </a:rPr>
                        <a:t>GIZ REEP, USAID SINAR, ADB, UK MENTARI, UNESCAP, SE4All</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Solar PV &amp; Wind:</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DANIDA INDODEPP, GIZ REEP,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CASE, UK MENTARI, USAID SINAR, ETP</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De-Dieselization:</a:t>
                      </a:r>
                    </a:p>
                    <a:p>
                      <a:r>
                        <a:rPr lang="en-ID" sz="1700" b="0" dirty="0">
                          <a:solidFill>
                            <a:schemeClr val="tx1"/>
                          </a:solidFill>
                          <a:latin typeface="Segoe UI" panose="020B0502040204020203" pitchFamily="34" charset="0"/>
                          <a:cs typeface="Segoe UI" panose="020B0502040204020203" pitchFamily="34" charset="0"/>
                        </a:rPr>
                        <a:t>UK MENTARI, USAID SINAR,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GGGI, ADM CF/TLFF, ETP</a:t>
                      </a:r>
                      <a:endParaRPr lang="en-ID" sz="1700" b="1" dirty="0">
                        <a:solidFill>
                          <a:schemeClr val="tx1"/>
                        </a:solidFill>
                        <a:latin typeface="Segoe UI" panose="020B0502040204020203" pitchFamily="34" charset="0"/>
                        <a:cs typeface="Segoe UI" panose="020B0502040204020203" pitchFamily="34" charset="0"/>
                      </a:endParaRP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Bioenergy:</a:t>
                      </a:r>
                    </a:p>
                    <a:p>
                      <a:r>
                        <a:rPr lang="en-ID" sz="1700" b="0" dirty="0">
                          <a:solidFill>
                            <a:schemeClr val="tx1"/>
                          </a:solidFill>
                          <a:latin typeface="Segoe UI" panose="020B0502040204020203" pitchFamily="34" charset="0"/>
                          <a:cs typeface="Segoe UI" panose="020B0502040204020203" pitchFamily="34" charset="0"/>
                        </a:rPr>
                        <a:t>GGGI, GIZ </a:t>
                      </a:r>
                      <a:r>
                        <a:rPr lang="en-ID" sz="1700" b="0" dirty="0" err="1">
                          <a:solidFill>
                            <a:schemeClr val="tx1"/>
                          </a:solidFill>
                          <a:latin typeface="Segoe UI" panose="020B0502040204020203" pitchFamily="34" charset="0"/>
                          <a:cs typeface="Segoe UI" panose="020B0502040204020203" pitchFamily="34" charset="0"/>
                        </a:rPr>
                        <a:t>ExploRE</a:t>
                      </a:r>
                      <a:r>
                        <a:rPr lang="en-ID" sz="1700" b="0" dirty="0">
                          <a:solidFill>
                            <a:schemeClr val="tx1"/>
                          </a:solidFill>
                          <a:latin typeface="Segoe UI" panose="020B0502040204020203" pitchFamily="34" charset="0"/>
                          <a:cs typeface="Segoe UI" panose="020B0502040204020203" pitchFamily="34" charset="0"/>
                        </a:rPr>
                        <a:t>, CEM</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Green Hydrogen:</a:t>
                      </a:r>
                    </a:p>
                    <a:p>
                      <a:r>
                        <a:rPr lang="en-ID" sz="1700" b="0" dirty="0">
                          <a:solidFill>
                            <a:schemeClr val="tx1"/>
                          </a:solidFill>
                          <a:latin typeface="Segoe UI" panose="020B0502040204020203" pitchFamily="34" charset="0"/>
                          <a:cs typeface="Segoe UI" panose="020B0502040204020203" pitchFamily="34" charset="0"/>
                        </a:rPr>
                        <a:t>UK MENTARI, GIZ </a:t>
                      </a:r>
                      <a:r>
                        <a:rPr lang="en-ID" sz="1700" b="0" dirty="0" err="1">
                          <a:solidFill>
                            <a:schemeClr val="tx1"/>
                          </a:solidFill>
                          <a:latin typeface="Segoe UI" panose="020B0502040204020203" pitchFamily="34" charset="0"/>
                          <a:cs typeface="Segoe UI" panose="020B0502040204020203" pitchFamily="34" charset="0"/>
                        </a:rPr>
                        <a:t>ExploRE</a:t>
                      </a:r>
                      <a:endParaRPr lang="en-ID" sz="1700" b="0" dirty="0">
                        <a:solidFill>
                          <a:schemeClr val="tx1"/>
                        </a:solidFill>
                        <a:latin typeface="Segoe UI" panose="020B0502040204020203" pitchFamily="34" charset="0"/>
                        <a:cs typeface="Segoe UI" panose="020B0502040204020203" pitchFamily="34" charset="0"/>
                      </a:endParaRPr>
                    </a:p>
                    <a:p>
                      <a:endParaRPr lang="en-ID" sz="1700" b="0" dirty="0">
                        <a:solidFill>
                          <a:schemeClr val="tx1"/>
                        </a:solidFill>
                        <a:latin typeface="Segoe UI" panose="020B0502040204020203" pitchFamily="34" charset="0"/>
                        <a:cs typeface="Segoe UI" panose="020B0502040204020203" pitchFamily="34" charset="0"/>
                      </a:endParaRPr>
                    </a:p>
                  </a:txBody>
                  <a:tcPr marL="182880" marR="182880"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ID" sz="1700" b="1" dirty="0">
                          <a:solidFill>
                            <a:schemeClr val="tx1"/>
                          </a:solidFill>
                          <a:latin typeface="Segoe UI" panose="020B0502040204020203" pitchFamily="34" charset="0"/>
                          <a:cs typeface="Segoe UI" panose="020B0502040204020203" pitchFamily="34" charset="0"/>
                        </a:rPr>
                        <a:t>EE in 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DANIDA INDODEPP, UK MENTARI</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EE in Appliances: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DANIDA INDODEPP, UNDP &amp; UNEP (GEF), CLASP, ETP</a:t>
                      </a:r>
                    </a:p>
                    <a:p>
                      <a:endParaRPr lang="en-ID" sz="1700" b="1"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1" dirty="0">
                          <a:solidFill>
                            <a:schemeClr val="tx1"/>
                          </a:solidFill>
                          <a:latin typeface="Segoe UI" panose="020B0502040204020203" pitchFamily="34" charset="0"/>
                          <a:cs typeface="Segoe UI" panose="020B0502040204020203" pitchFamily="34" charset="0"/>
                        </a:rPr>
                        <a:t>EE in Power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ADB, DANIDA INDODEPP,</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ETP</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EE in C&amp;I Sector:</a:t>
                      </a:r>
                    </a:p>
                    <a:p>
                      <a:r>
                        <a:rPr lang="en-ID" sz="1700" b="0" dirty="0">
                          <a:solidFill>
                            <a:schemeClr val="tx1"/>
                          </a:solidFill>
                          <a:latin typeface="Segoe UI" panose="020B0502040204020203" pitchFamily="34" charset="0"/>
                          <a:cs typeface="Segoe UI" panose="020B0502040204020203" pitchFamily="34" charset="0"/>
                        </a:rPr>
                        <a:t>ECF</a:t>
                      </a:r>
                    </a:p>
                    <a:p>
                      <a:endParaRPr lang="en-ID" sz="1700" b="1" dirty="0">
                        <a:solidFill>
                          <a:schemeClr val="tx1"/>
                        </a:solidFill>
                        <a:latin typeface="Segoe UI" panose="020B0502040204020203" pitchFamily="34" charset="0"/>
                        <a:cs typeface="Segoe UI" panose="020B0502040204020203" pitchFamily="34" charset="0"/>
                      </a:endParaRPr>
                    </a:p>
                    <a:p>
                      <a:r>
                        <a:rPr lang="en-ID" sz="1700" b="1" dirty="0">
                          <a:solidFill>
                            <a:schemeClr val="tx1"/>
                          </a:solidFill>
                          <a:latin typeface="Segoe UI" panose="020B0502040204020203" pitchFamily="34" charset="0"/>
                          <a:cs typeface="Segoe UI" panose="020B0502040204020203" pitchFamily="34" charset="0"/>
                        </a:rPr>
                        <a:t>EE in Downstream Industries (Textile, F&amp;B):</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DANIDA, UNIDO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7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1" dirty="0">
                          <a:solidFill>
                            <a:schemeClr val="tx1"/>
                          </a:solidFill>
                          <a:latin typeface="Segoe UI" panose="020B0502040204020203" pitchFamily="34" charset="0"/>
                          <a:cs typeface="Segoe UI" panose="020B0502040204020203" pitchFamily="34" charset="0"/>
                        </a:rPr>
                        <a:t>EE in Energy Intensive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700" b="0" dirty="0">
                          <a:solidFill>
                            <a:schemeClr val="tx1"/>
                          </a:solidFill>
                          <a:latin typeface="Segoe UI" panose="020B0502040204020203" pitchFamily="34" charset="0"/>
                          <a:cs typeface="Segoe UI" panose="020B0502040204020203" pitchFamily="34" charset="0"/>
                        </a:rPr>
                        <a:t>USAID SINAR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700" b="0" dirty="0">
                        <a:solidFill>
                          <a:schemeClr val="tx1"/>
                        </a:solidFill>
                        <a:latin typeface="Segoe UI" panose="020B0502040204020203" pitchFamily="34" charset="0"/>
                        <a:cs typeface="Segoe UI" panose="020B0502040204020203" pitchFamily="34" charset="0"/>
                      </a:endParaRPr>
                    </a:p>
                    <a:p>
                      <a:endParaRPr lang="en-ID" sz="1700" b="1" dirty="0">
                        <a:solidFill>
                          <a:schemeClr val="tx1"/>
                        </a:solidFill>
                        <a:latin typeface="Segoe UI" panose="020B0502040204020203" pitchFamily="34" charset="0"/>
                        <a:cs typeface="Segoe UI" panose="020B0502040204020203" pitchFamily="34" charset="0"/>
                      </a:endParaRPr>
                    </a:p>
                  </a:txBody>
                  <a:tcPr marL="182880" marR="182880"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726094761"/>
                  </a:ext>
                </a:extLst>
              </a:tr>
            </a:tbl>
          </a:graphicData>
        </a:graphic>
      </p:graphicFrame>
      <p:sp>
        <p:nvSpPr>
          <p:cNvPr id="5" name="Title 2">
            <a:extLst>
              <a:ext uri="{FF2B5EF4-FFF2-40B4-BE49-F238E27FC236}">
                <a16:creationId xmlns:a16="http://schemas.microsoft.com/office/drawing/2014/main" id="{D1159F11-F5A7-5606-DDEC-E437D7F97EC8}"/>
              </a:ext>
            </a:extLst>
          </p:cNvPr>
          <p:cNvSpPr txBox="1">
            <a:spLocks/>
          </p:cNvSpPr>
          <p:nvPr/>
        </p:nvSpPr>
        <p:spPr bwMode="gray">
          <a:xfrm>
            <a:off x="9900936" y="9483896"/>
            <a:ext cx="5923206" cy="449942"/>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a:latin typeface="+mn-lt"/>
              </a:rPr>
              <a:t>Internal mapping by GIZ (Ardian Candraputra, Deni Gumilang, Dody Setiawan - 2022) </a:t>
            </a:r>
          </a:p>
        </p:txBody>
      </p:sp>
      <p:pic>
        <p:nvPicPr>
          <p:cNvPr id="4098" name="Picture 2" descr="GIZ Indonesia &amp; ASEAN - Home | Facebook">
            <a:extLst>
              <a:ext uri="{FF2B5EF4-FFF2-40B4-BE49-F238E27FC236}">
                <a16:creationId xmlns:a16="http://schemas.microsoft.com/office/drawing/2014/main" id="{F1D3D4DF-D4C6-04EA-8AC1-E7AE45172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5795" y="781193"/>
            <a:ext cx="1466864" cy="1466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ternational Energy Agency - Wikipedia">
            <a:extLst>
              <a:ext uri="{FF2B5EF4-FFF2-40B4-BE49-F238E27FC236}">
                <a16:creationId xmlns:a16="http://schemas.microsoft.com/office/drawing/2014/main" id="{70698B9D-CB22-E47E-B65B-D5AAAAFCA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4143" y="2849236"/>
            <a:ext cx="1016063" cy="10160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nk Dunia Sebut Indonesia Jadi Negara Berpenghasilan Menengah ke Bawah,  Berikut Tanggapan Pengamat - Wartakotalive.com">
            <a:extLst>
              <a:ext uri="{FF2B5EF4-FFF2-40B4-BE49-F238E27FC236}">
                <a16:creationId xmlns:a16="http://schemas.microsoft.com/office/drawing/2014/main" id="{0D914AEF-D80E-4E70-1E22-7A9E431F41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00436" y="1013417"/>
            <a:ext cx="1402194" cy="7852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sian Development Bank - Wikipedia">
            <a:extLst>
              <a:ext uri="{FF2B5EF4-FFF2-40B4-BE49-F238E27FC236}">
                <a16:creationId xmlns:a16="http://schemas.microsoft.com/office/drawing/2014/main" id="{E145287E-5B52-7BD3-5540-81F4C2CD98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8588" y="2967539"/>
            <a:ext cx="1016063" cy="10160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4C02DB2-6B10-3F2D-4A29-E9B98CDCE744}"/>
              </a:ext>
            </a:extLst>
          </p:cNvPr>
          <p:cNvPicPr>
            <a:picLocks noChangeAspect="1"/>
          </p:cNvPicPr>
          <p:nvPr/>
        </p:nvPicPr>
        <p:blipFill>
          <a:blip r:embed="rId8"/>
          <a:stretch>
            <a:fillRect/>
          </a:stretch>
        </p:blipFill>
        <p:spPr>
          <a:xfrm>
            <a:off x="15881266" y="5339897"/>
            <a:ext cx="2143385" cy="1116489"/>
          </a:xfrm>
          <a:prstGeom prst="rect">
            <a:avLst/>
          </a:prstGeom>
        </p:spPr>
      </p:pic>
      <p:pic>
        <p:nvPicPr>
          <p:cNvPr id="4106" name="Picture 10" descr="FCDO">
            <a:extLst>
              <a:ext uri="{FF2B5EF4-FFF2-40B4-BE49-F238E27FC236}">
                <a16:creationId xmlns:a16="http://schemas.microsoft.com/office/drawing/2014/main" id="{55DA3C6C-32DB-22B0-1240-F73782FA1C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029" t="17032" r="31448" b="14667"/>
          <a:stretch/>
        </p:blipFill>
        <p:spPr bwMode="auto">
          <a:xfrm>
            <a:off x="16796962" y="4121602"/>
            <a:ext cx="1217471" cy="125841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F26889B9-0C4C-EC81-2A76-CE3D41A2B2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1272" y="2109400"/>
            <a:ext cx="2257497" cy="67010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UNDP Indonesia Careers, Job Opening &amp; Hirings | Kalibrr">
            <a:extLst>
              <a:ext uri="{FF2B5EF4-FFF2-40B4-BE49-F238E27FC236}">
                <a16:creationId xmlns:a16="http://schemas.microsoft.com/office/drawing/2014/main" id="{E7104705-AFB6-8326-4DF6-794D262261A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294" r="37132"/>
          <a:stretch/>
        </p:blipFill>
        <p:spPr bwMode="auto">
          <a:xfrm>
            <a:off x="15711699" y="3748455"/>
            <a:ext cx="935052" cy="178303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Global Green Growth Institute (GGGI) | Company ID 003632 | Arest.Web.Id">
            <a:extLst>
              <a:ext uri="{FF2B5EF4-FFF2-40B4-BE49-F238E27FC236}">
                <a16:creationId xmlns:a16="http://schemas.microsoft.com/office/drawing/2014/main" id="{CDD95E2B-3D11-6C68-E134-3BAACDA75C4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9691" b="26453"/>
          <a:stretch/>
        </p:blipFill>
        <p:spPr bwMode="auto">
          <a:xfrm>
            <a:off x="15707300" y="6551662"/>
            <a:ext cx="1328685" cy="58270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51364538-799C-1664-8FCE-70D0B90AC3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41724" y="7229644"/>
            <a:ext cx="2621757" cy="97869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Badan Kerja Sama Internasional Jepang - Wikipedia bahasa Indonesia,  ensiklopedia bebas">
            <a:extLst>
              <a:ext uri="{FF2B5EF4-FFF2-40B4-BE49-F238E27FC236}">
                <a16:creationId xmlns:a16="http://schemas.microsoft.com/office/drawing/2014/main" id="{7C195C73-6343-2F53-DEBE-56B2F1C941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85704" y="8141738"/>
            <a:ext cx="1211258" cy="978696"/>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Investment Portfolio | SEACEF">
            <a:extLst>
              <a:ext uri="{FF2B5EF4-FFF2-40B4-BE49-F238E27FC236}">
                <a16:creationId xmlns:a16="http://schemas.microsoft.com/office/drawing/2014/main" id="{5AB665F2-C76B-D62E-B717-959E2DD041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912658" y="8383343"/>
            <a:ext cx="1189973" cy="550362"/>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Lihat gambar sumber">
            <a:extLst>
              <a:ext uri="{FF2B5EF4-FFF2-40B4-BE49-F238E27FC236}">
                <a16:creationId xmlns:a16="http://schemas.microsoft.com/office/drawing/2014/main" id="{75626E14-1CAC-A8DF-2207-50827BA873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608279" y="9258926"/>
            <a:ext cx="2463852" cy="449942"/>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oecd-logo -">
            <a:extLst>
              <a:ext uri="{FF2B5EF4-FFF2-40B4-BE49-F238E27FC236}">
                <a16:creationId xmlns:a16="http://schemas.microsoft.com/office/drawing/2014/main" id="{6636D00A-D418-A603-AAA7-21550D335C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86606" y="6456386"/>
            <a:ext cx="838044" cy="86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95576"/>
      </p:ext>
    </p:extLst>
  </p:cSld>
  <p:clrMapOvr>
    <a:masterClrMapping/>
  </p:clrMapOvr>
  <p:transition>
    <p:fade/>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1;p5">
            <a:extLst>
              <a:ext uri="{FF2B5EF4-FFF2-40B4-BE49-F238E27FC236}">
                <a16:creationId xmlns:a16="http://schemas.microsoft.com/office/drawing/2014/main" id="{E4A55489-7E89-AA81-EDF4-897A84DA86DA}"/>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D3B973"/>
                </a:solidFill>
                <a:latin typeface="Montserrat"/>
                <a:ea typeface="Montserrat"/>
                <a:cs typeface="Montserrat"/>
                <a:sym typeface="Montserrat"/>
              </a:rPr>
              <a:t>ENERCON 2022</a:t>
            </a:r>
            <a:endParaRPr dirty="0"/>
          </a:p>
        </p:txBody>
      </p:sp>
      <p:sp>
        <p:nvSpPr>
          <p:cNvPr id="5" name="Content Placeholder 1">
            <a:extLst>
              <a:ext uri="{FF2B5EF4-FFF2-40B4-BE49-F238E27FC236}">
                <a16:creationId xmlns:a16="http://schemas.microsoft.com/office/drawing/2014/main" id="{F7ED8743-DC8F-0B11-7E4A-AF2EB82D4659}"/>
              </a:ext>
            </a:extLst>
          </p:cNvPr>
          <p:cNvSpPr txBox="1">
            <a:spLocks/>
          </p:cNvSpPr>
          <p:nvPr/>
        </p:nvSpPr>
        <p:spPr>
          <a:xfrm>
            <a:off x="12050607" y="2174084"/>
            <a:ext cx="5875444" cy="768817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257175" indent="-257175">
              <a:buFontTx/>
              <a:buChar char="-"/>
            </a:pPr>
            <a:r>
              <a:rPr lang="en-US" sz="2400">
                <a:ea typeface="Calibri" panose="020F0502020204030204" pitchFamily="34" charset="0"/>
                <a:cs typeface="Times New Roman" panose="02020603050405020304" pitchFamily="18" charset="0"/>
              </a:rPr>
              <a:t>Despite the progress in clean energy financing in the last couple of years, the existing financing instruments and modalities from the public and private sectors are still perceived as insufficient to meet the need.</a:t>
            </a:r>
          </a:p>
          <a:p>
            <a:pPr marL="257175" indent="-257175">
              <a:buFontTx/>
              <a:buChar char="-"/>
            </a:pPr>
            <a:r>
              <a:rPr lang="en-US" sz="2400">
                <a:ea typeface="Calibri" panose="020F0502020204030204" pitchFamily="34" charset="0"/>
                <a:cs typeface="Times New Roman" panose="02020603050405020304" pitchFamily="18" charset="0"/>
              </a:rPr>
              <a:t>The current financial instruments are currently limited functionally available. There are some gaps and opportunities in the financing instruments from Fis, MDBs, private investors, and local financial institutions.  There are many risks and underlying barriers that lead to higher costs. the finance is perceived only available for the demonstration stage but not yet go beyond the commercial/mass deployment stage. Policy and financial de-risking instruments exist but are often unknown, hard to implement, or difficult to access.</a:t>
            </a:r>
          </a:p>
          <a:p>
            <a:endParaRPr lang="en-ID" sz="1500" dirty="0"/>
          </a:p>
        </p:txBody>
      </p:sp>
      <p:sp>
        <p:nvSpPr>
          <p:cNvPr id="6" name="Text Placeholder 2">
            <a:extLst>
              <a:ext uri="{FF2B5EF4-FFF2-40B4-BE49-F238E27FC236}">
                <a16:creationId xmlns:a16="http://schemas.microsoft.com/office/drawing/2014/main" id="{C4A45B9F-6D5C-0700-0F45-EABB03C8B2F3}"/>
              </a:ext>
            </a:extLst>
          </p:cNvPr>
          <p:cNvSpPr txBox="1">
            <a:spLocks/>
          </p:cNvSpPr>
          <p:nvPr/>
        </p:nvSpPr>
        <p:spPr>
          <a:xfrm>
            <a:off x="611983" y="750095"/>
            <a:ext cx="11199017" cy="14239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sz="4800" dirty="0"/>
              <a:t>Investment for the Energy Transition</a:t>
            </a:r>
            <a:endParaRPr lang="en-ID" sz="4800" dirty="0"/>
          </a:p>
        </p:txBody>
      </p:sp>
      <p:pic>
        <p:nvPicPr>
          <p:cNvPr id="7" name="Picture 6">
            <a:extLst>
              <a:ext uri="{FF2B5EF4-FFF2-40B4-BE49-F238E27FC236}">
                <a16:creationId xmlns:a16="http://schemas.microsoft.com/office/drawing/2014/main" id="{DAB2FDD8-053B-0A57-995A-C29084F28202}"/>
              </a:ext>
            </a:extLst>
          </p:cNvPr>
          <p:cNvPicPr>
            <a:picLocks noChangeAspect="1"/>
          </p:cNvPicPr>
          <p:nvPr/>
        </p:nvPicPr>
        <p:blipFill rotWithShape="1">
          <a:blip r:embed="rId2"/>
          <a:srcRect l="6888" t="15246" r="8323" b="11424"/>
          <a:stretch/>
        </p:blipFill>
        <p:spPr>
          <a:xfrm>
            <a:off x="132007" y="2576705"/>
            <a:ext cx="12036162" cy="5852501"/>
          </a:xfrm>
          <a:prstGeom prst="rect">
            <a:avLst/>
          </a:prstGeom>
        </p:spPr>
      </p:pic>
      <p:sp>
        <p:nvSpPr>
          <p:cNvPr id="8" name="TextBox 7">
            <a:extLst>
              <a:ext uri="{FF2B5EF4-FFF2-40B4-BE49-F238E27FC236}">
                <a16:creationId xmlns:a16="http://schemas.microsoft.com/office/drawing/2014/main" id="{0226FAB3-A0F4-5D1B-CB47-8AEEEA31FEFC}"/>
              </a:ext>
            </a:extLst>
          </p:cNvPr>
          <p:cNvSpPr txBox="1"/>
          <p:nvPr/>
        </p:nvSpPr>
        <p:spPr>
          <a:xfrm>
            <a:off x="9805532" y="8681786"/>
            <a:ext cx="1829347" cy="300082"/>
          </a:xfrm>
          <a:prstGeom prst="rect">
            <a:avLst/>
          </a:prstGeom>
          <a:noFill/>
        </p:spPr>
        <p:txBody>
          <a:bodyPr wrap="none" rtlCol="0">
            <a:spAutoFit/>
          </a:bodyPr>
          <a:lstStyle/>
          <a:p>
            <a:r>
              <a:rPr lang="en-US" sz="1350" b="1" dirty="0"/>
              <a:t>Source, MEMR 2022</a:t>
            </a:r>
            <a:endParaRPr lang="en-ID" sz="1350" b="1" dirty="0"/>
          </a:p>
        </p:txBody>
      </p:sp>
      <p:sp>
        <p:nvSpPr>
          <p:cNvPr id="9" name="Rectangle 8">
            <a:extLst>
              <a:ext uri="{FF2B5EF4-FFF2-40B4-BE49-F238E27FC236}">
                <a16:creationId xmlns:a16="http://schemas.microsoft.com/office/drawing/2014/main" id="{78B0537B-C11D-8EF2-5BD7-953F577D2BA9}"/>
              </a:ext>
            </a:extLst>
          </p:cNvPr>
          <p:cNvSpPr/>
          <p:nvPr/>
        </p:nvSpPr>
        <p:spPr>
          <a:xfrm>
            <a:off x="8104546" y="6696659"/>
            <a:ext cx="3946061"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Investment need (+transmission):</a:t>
            </a:r>
          </a:p>
          <a:p>
            <a:pPr algn="ctr"/>
            <a:r>
              <a:rPr lang="en-ID" sz="2100" dirty="0"/>
              <a:t>1.177 billion USD (29 billion USD/ year)</a:t>
            </a:r>
          </a:p>
        </p:txBody>
      </p:sp>
    </p:spTree>
    <p:extLst>
      <p:ext uri="{BB962C8B-B14F-4D97-AF65-F5344CB8AC3E}">
        <p14:creationId xmlns:p14="http://schemas.microsoft.com/office/powerpoint/2010/main" val="127809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t="21875" b="21874"/>
          <a:stretch/>
        </p:blipFill>
        <p:spPr>
          <a:xfrm>
            <a:off x="0" y="0"/>
            <a:ext cx="18288000" cy="10287000"/>
          </a:xfrm>
          <a:prstGeom prst="rect">
            <a:avLst/>
          </a:prstGeom>
          <a:noFill/>
          <a:ln>
            <a:noFill/>
          </a:ln>
        </p:spPr>
      </p:pic>
      <p:pic>
        <p:nvPicPr>
          <p:cNvPr id="161" name="Google Shape;161;p7"/>
          <p:cNvPicPr preferRelativeResize="0"/>
          <p:nvPr/>
        </p:nvPicPr>
        <p:blipFill rotWithShape="1">
          <a:blip r:embed="rId4">
            <a:alphaModFix/>
          </a:blip>
          <a:srcRect t="32611" b="42057"/>
          <a:stretch/>
        </p:blipFill>
        <p:spPr>
          <a:xfrm>
            <a:off x="0" y="-24700"/>
            <a:ext cx="18288000" cy="2354854"/>
          </a:xfrm>
          <a:prstGeom prst="rect">
            <a:avLst/>
          </a:prstGeom>
          <a:noFill/>
          <a:ln>
            <a:noFill/>
          </a:ln>
        </p:spPr>
      </p:pic>
      <p:sp>
        <p:nvSpPr>
          <p:cNvPr id="162" name="Google Shape;162;p7"/>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
        <p:nvSpPr>
          <p:cNvPr id="163" name="Google Shape;163;p7"/>
          <p:cNvSpPr txBox="1"/>
          <p:nvPr/>
        </p:nvSpPr>
        <p:spPr>
          <a:xfrm>
            <a:off x="1177266" y="916009"/>
            <a:ext cx="14311601" cy="91409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5400" b="1" dirty="0">
                <a:solidFill>
                  <a:schemeClr val="bg1"/>
                </a:solidFill>
                <a:latin typeface="Arial Nova" panose="020B0504020202020204" pitchFamily="34" charset="0"/>
              </a:rPr>
              <a:t>Potential De-risking Instruments</a:t>
            </a:r>
            <a:endParaRPr dirty="0">
              <a:solidFill>
                <a:schemeClr val="bg1"/>
              </a:solidFill>
            </a:endParaRPr>
          </a:p>
        </p:txBody>
      </p:sp>
      <p:sp>
        <p:nvSpPr>
          <p:cNvPr id="22" name="Title 1">
            <a:extLst>
              <a:ext uri="{FF2B5EF4-FFF2-40B4-BE49-F238E27FC236}">
                <a16:creationId xmlns:a16="http://schemas.microsoft.com/office/drawing/2014/main" id="{7EFE5F0C-70E7-9D75-81C8-CBDC2EFDE2BE}"/>
              </a:ext>
            </a:extLst>
          </p:cNvPr>
          <p:cNvSpPr txBox="1">
            <a:spLocks/>
          </p:cNvSpPr>
          <p:nvPr/>
        </p:nvSpPr>
        <p:spPr>
          <a:xfrm>
            <a:off x="505326" y="2192087"/>
            <a:ext cx="17277348" cy="1443789"/>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b="1" dirty="0">
                <a:latin typeface="Arial Nova" panose="020B0504020202020204" pitchFamily="34" charset="0"/>
              </a:rPr>
              <a:t>De-risking instruments address risks mainly related to clean energy, increasing its investment attractiveness and enabling more funding sources to develop the sector.</a:t>
            </a:r>
          </a:p>
        </p:txBody>
      </p:sp>
      <p:sp>
        <p:nvSpPr>
          <p:cNvPr id="23" name="Rectangle 22">
            <a:extLst>
              <a:ext uri="{FF2B5EF4-FFF2-40B4-BE49-F238E27FC236}">
                <a16:creationId xmlns:a16="http://schemas.microsoft.com/office/drawing/2014/main" id="{D849B7BE-52F8-5703-DB66-D9DAFB560040}"/>
              </a:ext>
            </a:extLst>
          </p:cNvPr>
          <p:cNvSpPr/>
          <p:nvPr/>
        </p:nvSpPr>
        <p:spPr>
          <a:xfrm>
            <a:off x="851769" y="4430391"/>
            <a:ext cx="7640874" cy="582291"/>
          </a:xfrm>
          <a:prstGeom prst="rect">
            <a:avLst/>
          </a:prstGeom>
          <a:solidFill>
            <a:srgbClr val="629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Policy De-risking Instruments</a:t>
            </a:r>
          </a:p>
        </p:txBody>
      </p:sp>
      <p:sp>
        <p:nvSpPr>
          <p:cNvPr id="24" name="Rectangle 23">
            <a:extLst>
              <a:ext uri="{FF2B5EF4-FFF2-40B4-BE49-F238E27FC236}">
                <a16:creationId xmlns:a16="http://schemas.microsoft.com/office/drawing/2014/main" id="{41C7E78F-7971-D28A-DEA2-530E6A078C55}"/>
              </a:ext>
            </a:extLst>
          </p:cNvPr>
          <p:cNvSpPr/>
          <p:nvPr/>
        </p:nvSpPr>
        <p:spPr>
          <a:xfrm>
            <a:off x="9475940" y="4430391"/>
            <a:ext cx="7640874" cy="582291"/>
          </a:xfrm>
          <a:prstGeom prst="rect">
            <a:avLst/>
          </a:prstGeom>
          <a:solidFill>
            <a:srgbClr val="629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Financial De-risking Instruments</a:t>
            </a:r>
          </a:p>
        </p:txBody>
      </p:sp>
      <p:sp>
        <p:nvSpPr>
          <p:cNvPr id="25" name="Content Placeholder 2">
            <a:extLst>
              <a:ext uri="{FF2B5EF4-FFF2-40B4-BE49-F238E27FC236}">
                <a16:creationId xmlns:a16="http://schemas.microsoft.com/office/drawing/2014/main" id="{C826EE28-08E8-12D9-0647-E003509CFAFC}"/>
              </a:ext>
            </a:extLst>
          </p:cNvPr>
          <p:cNvSpPr txBox="1">
            <a:spLocks/>
          </p:cNvSpPr>
          <p:nvPr/>
        </p:nvSpPr>
        <p:spPr>
          <a:xfrm>
            <a:off x="851769" y="5359961"/>
            <a:ext cx="7640874" cy="2822738"/>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700" dirty="0">
                <a:latin typeface="Arial Nova" panose="020B0504020202020204" pitchFamily="34" charset="0"/>
              </a:rPr>
              <a:t>Address sectoral risks by seeking to </a:t>
            </a:r>
            <a:r>
              <a:rPr lang="en-US" sz="2700" b="1" dirty="0">
                <a:latin typeface="Arial Nova" panose="020B0504020202020204" pitchFamily="34" charset="0"/>
              </a:rPr>
              <a:t>remove</a:t>
            </a:r>
            <a:r>
              <a:rPr lang="en-US" sz="2700" dirty="0">
                <a:latin typeface="Arial Nova" panose="020B0504020202020204" pitchFamily="34" charset="0"/>
              </a:rPr>
              <a:t> the underlying barriers that are the root causes of the risks</a:t>
            </a:r>
          </a:p>
          <a:p>
            <a:pPr marL="0" indent="0" algn="just">
              <a:buNone/>
            </a:pPr>
            <a:endParaRPr lang="en-US" sz="750" dirty="0">
              <a:latin typeface="Arial Nova" panose="020B0504020202020204" pitchFamily="34" charset="0"/>
            </a:endParaRPr>
          </a:p>
          <a:p>
            <a:pPr algn="just"/>
            <a:r>
              <a:rPr lang="en-US" sz="2700" dirty="0">
                <a:latin typeface="Arial Nova" panose="020B0504020202020204" pitchFamily="34" charset="0"/>
              </a:rPr>
              <a:t>Utilize policy and programmatic interventions to mitigate risks.</a:t>
            </a:r>
          </a:p>
        </p:txBody>
      </p:sp>
      <p:sp>
        <p:nvSpPr>
          <p:cNvPr id="26" name="Content Placeholder 2">
            <a:extLst>
              <a:ext uri="{FF2B5EF4-FFF2-40B4-BE49-F238E27FC236}">
                <a16:creationId xmlns:a16="http://schemas.microsoft.com/office/drawing/2014/main" id="{19AB1973-3928-6FAA-EEAF-E07C74A9AE2F}"/>
              </a:ext>
            </a:extLst>
          </p:cNvPr>
          <p:cNvSpPr txBox="1">
            <a:spLocks/>
          </p:cNvSpPr>
          <p:nvPr/>
        </p:nvSpPr>
        <p:spPr>
          <a:xfrm>
            <a:off x="9475940" y="5359961"/>
            <a:ext cx="7640874" cy="2822738"/>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700" b="1" dirty="0">
                <a:latin typeface="Arial Nova" panose="020B0504020202020204" pitchFamily="34" charset="0"/>
              </a:rPr>
              <a:t>Transfer</a:t>
            </a:r>
            <a:r>
              <a:rPr lang="en-US" sz="2700" dirty="0">
                <a:latin typeface="Arial Nova" panose="020B0504020202020204" pitchFamily="34" charset="0"/>
              </a:rPr>
              <a:t> the financial risks of clean energy projects from financing institutions to other actors, such as public institutions &amp; development banks</a:t>
            </a:r>
          </a:p>
          <a:p>
            <a:pPr algn="just"/>
            <a:r>
              <a:rPr lang="en-US" sz="2700" dirty="0">
                <a:latin typeface="Arial Nova" panose="020B0504020202020204" pitchFamily="34" charset="0"/>
              </a:rPr>
              <a:t>Usually in the form of financial products and/or arrangements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900178"/>
            <a:ext cx="17277348" cy="1171706"/>
          </a:xfrm>
        </p:spPr>
        <p:txBody>
          <a:bodyPr>
            <a:normAutofit/>
          </a:bodyPr>
          <a:lstStyle/>
          <a:p>
            <a:r>
              <a:rPr lang="en-US" sz="6000" b="1" dirty="0">
                <a:solidFill>
                  <a:schemeClr val="accent6">
                    <a:lumMod val="50000"/>
                  </a:schemeClr>
                </a:solidFill>
                <a:latin typeface="Arial Nova" panose="020B0504020202020204" pitchFamily="34" charset="0"/>
              </a:rPr>
              <a:t>Policy De-risking Instruments</a:t>
            </a:r>
          </a:p>
        </p:txBody>
      </p:sp>
      <p:graphicFrame>
        <p:nvGraphicFramePr>
          <p:cNvPr id="2" name="Diagram 1">
            <a:extLst>
              <a:ext uri="{FF2B5EF4-FFF2-40B4-BE49-F238E27FC236}">
                <a16:creationId xmlns:a16="http://schemas.microsoft.com/office/drawing/2014/main" id="{46A62234-320A-4D68-A45B-86CFA9780A6A}"/>
              </a:ext>
            </a:extLst>
          </p:cNvPr>
          <p:cNvGraphicFramePr/>
          <p:nvPr/>
        </p:nvGraphicFramePr>
        <p:xfrm>
          <a:off x="-137160" y="1889760"/>
          <a:ext cx="18196560" cy="749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66D44E4-ADB5-403E-B899-28BADE84CA30}"/>
              </a:ext>
            </a:extLst>
          </p:cNvPr>
          <p:cNvSpPr txBox="1"/>
          <p:nvPr/>
        </p:nvSpPr>
        <p:spPr>
          <a:xfrm>
            <a:off x="127233" y="2352412"/>
            <a:ext cx="868680" cy="830997"/>
          </a:xfrm>
          <a:prstGeom prst="rect">
            <a:avLst/>
          </a:prstGeom>
          <a:noFill/>
        </p:spPr>
        <p:txBody>
          <a:bodyPr wrap="square" rtlCol="0">
            <a:spAutoFit/>
          </a:bodyPr>
          <a:lstStyle/>
          <a:p>
            <a:pPr algn="ctr"/>
            <a:r>
              <a:rPr lang="en-US" sz="4800" b="1" dirty="0">
                <a:solidFill>
                  <a:srgbClr val="5B9BD5"/>
                </a:solidFill>
              </a:rPr>
              <a:t>1</a:t>
            </a:r>
            <a:endParaRPr lang="en-ID" sz="4800" b="1" dirty="0">
              <a:solidFill>
                <a:srgbClr val="5B9BD5"/>
              </a:solidFill>
            </a:endParaRPr>
          </a:p>
        </p:txBody>
      </p:sp>
      <p:sp>
        <p:nvSpPr>
          <p:cNvPr id="7" name="TextBox 6">
            <a:extLst>
              <a:ext uri="{FF2B5EF4-FFF2-40B4-BE49-F238E27FC236}">
                <a16:creationId xmlns:a16="http://schemas.microsoft.com/office/drawing/2014/main" id="{140DCF90-2D30-4CBB-8CF7-8577CCBFE94A}"/>
              </a:ext>
            </a:extLst>
          </p:cNvPr>
          <p:cNvSpPr txBox="1"/>
          <p:nvPr/>
        </p:nvSpPr>
        <p:spPr>
          <a:xfrm>
            <a:off x="807720" y="3767992"/>
            <a:ext cx="868680" cy="830997"/>
          </a:xfrm>
          <a:prstGeom prst="rect">
            <a:avLst/>
          </a:prstGeom>
          <a:noFill/>
        </p:spPr>
        <p:txBody>
          <a:bodyPr wrap="square" rtlCol="0">
            <a:spAutoFit/>
          </a:bodyPr>
          <a:lstStyle/>
          <a:p>
            <a:pPr algn="ctr"/>
            <a:r>
              <a:rPr lang="en-US" sz="4800" b="1" dirty="0">
                <a:solidFill>
                  <a:srgbClr val="54CCCD"/>
                </a:solidFill>
              </a:rPr>
              <a:t>2</a:t>
            </a:r>
            <a:endParaRPr lang="en-ID" sz="4800" b="1" dirty="0">
              <a:solidFill>
                <a:srgbClr val="54CCCD"/>
              </a:solidFill>
            </a:endParaRPr>
          </a:p>
        </p:txBody>
      </p:sp>
      <p:sp>
        <p:nvSpPr>
          <p:cNvPr id="8" name="TextBox 7">
            <a:extLst>
              <a:ext uri="{FF2B5EF4-FFF2-40B4-BE49-F238E27FC236}">
                <a16:creationId xmlns:a16="http://schemas.microsoft.com/office/drawing/2014/main" id="{D980EF15-EA3E-4898-81A9-F3E87EE9D65D}"/>
              </a:ext>
            </a:extLst>
          </p:cNvPr>
          <p:cNvSpPr txBox="1"/>
          <p:nvPr/>
        </p:nvSpPr>
        <p:spPr>
          <a:xfrm>
            <a:off x="1021080" y="5196155"/>
            <a:ext cx="868680" cy="830997"/>
          </a:xfrm>
          <a:prstGeom prst="rect">
            <a:avLst/>
          </a:prstGeom>
          <a:noFill/>
        </p:spPr>
        <p:txBody>
          <a:bodyPr wrap="square" rtlCol="0">
            <a:spAutoFit/>
          </a:bodyPr>
          <a:lstStyle/>
          <a:p>
            <a:pPr algn="ctr"/>
            <a:r>
              <a:rPr lang="en-US" sz="4800" b="1" dirty="0">
                <a:solidFill>
                  <a:srgbClr val="54CCCD"/>
                </a:solidFill>
              </a:rPr>
              <a:t>3</a:t>
            </a:r>
            <a:endParaRPr lang="en-ID" sz="4800" b="1" dirty="0">
              <a:solidFill>
                <a:srgbClr val="54CCCD"/>
              </a:solidFill>
            </a:endParaRPr>
          </a:p>
        </p:txBody>
      </p:sp>
      <p:sp>
        <p:nvSpPr>
          <p:cNvPr id="9" name="TextBox 8">
            <a:extLst>
              <a:ext uri="{FF2B5EF4-FFF2-40B4-BE49-F238E27FC236}">
                <a16:creationId xmlns:a16="http://schemas.microsoft.com/office/drawing/2014/main" id="{202CC925-C234-4C6F-93FA-0C04234FD0EF}"/>
              </a:ext>
            </a:extLst>
          </p:cNvPr>
          <p:cNvSpPr txBox="1"/>
          <p:nvPr/>
        </p:nvSpPr>
        <p:spPr>
          <a:xfrm>
            <a:off x="807720" y="6624550"/>
            <a:ext cx="868680" cy="830997"/>
          </a:xfrm>
          <a:prstGeom prst="rect">
            <a:avLst/>
          </a:prstGeom>
          <a:noFill/>
        </p:spPr>
        <p:txBody>
          <a:bodyPr wrap="square" rtlCol="0">
            <a:spAutoFit/>
          </a:bodyPr>
          <a:lstStyle/>
          <a:p>
            <a:pPr algn="ctr"/>
            <a:r>
              <a:rPr lang="en-US" sz="4800" b="1" dirty="0">
                <a:solidFill>
                  <a:srgbClr val="48BB4F"/>
                </a:solidFill>
              </a:rPr>
              <a:t>4</a:t>
            </a:r>
            <a:endParaRPr lang="en-ID" sz="4800" b="1" dirty="0">
              <a:solidFill>
                <a:srgbClr val="48BB4F"/>
              </a:solidFill>
            </a:endParaRPr>
          </a:p>
        </p:txBody>
      </p:sp>
      <p:sp>
        <p:nvSpPr>
          <p:cNvPr id="10" name="TextBox 9">
            <a:extLst>
              <a:ext uri="{FF2B5EF4-FFF2-40B4-BE49-F238E27FC236}">
                <a16:creationId xmlns:a16="http://schemas.microsoft.com/office/drawing/2014/main" id="{F2CE7569-784F-481A-8EC2-C602C4DC5F07}"/>
              </a:ext>
            </a:extLst>
          </p:cNvPr>
          <p:cNvSpPr txBox="1"/>
          <p:nvPr/>
        </p:nvSpPr>
        <p:spPr>
          <a:xfrm>
            <a:off x="121920" y="8005687"/>
            <a:ext cx="868680" cy="830997"/>
          </a:xfrm>
          <a:prstGeom prst="rect">
            <a:avLst/>
          </a:prstGeom>
          <a:noFill/>
        </p:spPr>
        <p:txBody>
          <a:bodyPr wrap="square" rtlCol="0">
            <a:spAutoFit/>
          </a:bodyPr>
          <a:lstStyle/>
          <a:p>
            <a:pPr algn="ctr"/>
            <a:r>
              <a:rPr lang="en-US" sz="4800" b="1" dirty="0">
                <a:solidFill>
                  <a:srgbClr val="70AD47"/>
                </a:solidFill>
              </a:rPr>
              <a:t>5</a:t>
            </a:r>
            <a:endParaRPr lang="en-ID" sz="4800" b="1" dirty="0">
              <a:solidFill>
                <a:srgbClr val="70AD47"/>
              </a:solidFill>
            </a:endParaRPr>
          </a:p>
        </p:txBody>
      </p:sp>
      <p:sp>
        <p:nvSpPr>
          <p:cNvPr id="11" name="Google Shape;162;p7">
            <a:extLst>
              <a:ext uri="{FF2B5EF4-FFF2-40B4-BE49-F238E27FC236}">
                <a16:creationId xmlns:a16="http://schemas.microsoft.com/office/drawing/2014/main" id="{1BAC6450-AA74-855D-8EA3-105CC3DD65F1}"/>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Tree>
    <p:extLst>
      <p:ext uri="{BB962C8B-B14F-4D97-AF65-F5344CB8AC3E}">
        <p14:creationId xmlns:p14="http://schemas.microsoft.com/office/powerpoint/2010/main" val="160414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900178"/>
            <a:ext cx="17277348" cy="1171706"/>
          </a:xfrm>
        </p:spPr>
        <p:txBody>
          <a:bodyPr>
            <a:noAutofit/>
          </a:bodyPr>
          <a:lstStyle/>
          <a:p>
            <a:r>
              <a:rPr lang="en-US" sz="4200" b="1" dirty="0">
                <a:solidFill>
                  <a:schemeClr val="accent6">
                    <a:lumMod val="50000"/>
                  </a:schemeClr>
                </a:solidFill>
                <a:latin typeface="Arial Nova" panose="020B0504020202020204" pitchFamily="34" charset="0"/>
              </a:rPr>
              <a:t>Improving Clean Energy Target Clarity &amp; Policy Coherence</a:t>
            </a:r>
          </a:p>
        </p:txBody>
      </p:sp>
      <p:sp>
        <p:nvSpPr>
          <p:cNvPr id="6" name="Title 1">
            <a:extLst>
              <a:ext uri="{FF2B5EF4-FFF2-40B4-BE49-F238E27FC236}">
                <a16:creationId xmlns:a16="http://schemas.microsoft.com/office/drawing/2014/main" id="{CC4F037B-3C19-43BF-A7A5-BC3207E0BC73}"/>
              </a:ext>
            </a:extLst>
          </p:cNvPr>
          <p:cNvSpPr txBox="1">
            <a:spLocks/>
          </p:cNvSpPr>
          <p:nvPr/>
        </p:nvSpPr>
        <p:spPr>
          <a:xfrm>
            <a:off x="457200" y="2071883"/>
            <a:ext cx="17277348" cy="117170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buClrTx/>
              <a:defRPr/>
            </a:pPr>
            <a:r>
              <a:rPr lang="en-US" sz="2700" b="1" dirty="0">
                <a:solidFill>
                  <a:prstClr val="black"/>
                </a:solidFill>
                <a:latin typeface="Arial Nova" panose="020B0504020202020204" pitchFamily="34" charset="0"/>
              </a:rPr>
              <a:t>Policy adjustment to improve clarity, consistency, coherence, and credibility is needed to address the inconsistency and the obscurity of Indonesia’s clean energy policy.</a:t>
            </a:r>
          </a:p>
        </p:txBody>
      </p:sp>
      <p:sp>
        <p:nvSpPr>
          <p:cNvPr id="4" name="Title 1">
            <a:extLst>
              <a:ext uri="{FF2B5EF4-FFF2-40B4-BE49-F238E27FC236}">
                <a16:creationId xmlns:a16="http://schemas.microsoft.com/office/drawing/2014/main" id="{4EB756F5-C4A0-4A0D-86A0-9139971EBF39}"/>
              </a:ext>
            </a:extLst>
          </p:cNvPr>
          <p:cNvSpPr txBox="1">
            <a:spLocks/>
          </p:cNvSpPr>
          <p:nvPr/>
        </p:nvSpPr>
        <p:spPr>
          <a:xfrm>
            <a:off x="457200" y="3243588"/>
            <a:ext cx="8157573" cy="6143235"/>
          </a:xfrm>
          <a:prstGeom prst="rect">
            <a:avLst/>
          </a:prstGeom>
        </p:spPr>
        <p:txBody>
          <a:bodyPr vert="horz" lIns="137160" tIns="68580" rIns="137160" bIns="6858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Summary of key risk issues: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Policies have different approaches, as RUEN (the reference document for RUKN) uses a top-down approach. At the same time, RUPTL is set in the bottom-up approach, employing different modeling &amp; assumptions. Also, the relation with other critical related policies is important to be aligned.</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As a result, plans are inconsistent with possibly different targets in detail. Methods with a top-down approach also often involve over-optimistic economic growth, demands, and capacity additions.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Unclarity still exists in defining the role, the responsibility, and the involvement of different stakeholders (government bodies, developers, financiers) to achieve clean energy targets.</a:t>
            </a:r>
          </a:p>
        </p:txBody>
      </p:sp>
      <p:sp>
        <p:nvSpPr>
          <p:cNvPr id="10" name="Title 1">
            <a:extLst>
              <a:ext uri="{FF2B5EF4-FFF2-40B4-BE49-F238E27FC236}">
                <a16:creationId xmlns:a16="http://schemas.microsoft.com/office/drawing/2014/main" id="{EA075E21-E6F1-49AB-B83E-B37339310780}"/>
              </a:ext>
            </a:extLst>
          </p:cNvPr>
          <p:cNvSpPr txBox="1">
            <a:spLocks/>
          </p:cNvSpPr>
          <p:nvPr/>
        </p:nvSpPr>
        <p:spPr>
          <a:xfrm>
            <a:off x="9142847" y="3243589"/>
            <a:ext cx="8157573" cy="5756363"/>
          </a:xfrm>
          <a:prstGeom prst="rect">
            <a:avLst/>
          </a:prstGeom>
        </p:spPr>
        <p:txBody>
          <a:bodyPr vert="horz" lIns="137160" tIns="68580" rIns="137160" bIns="6858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De-risking policies: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Investigating whether current clean energy policies are aligned, given recent development (update on new NDC, LTS-LCCR) and the changing nature of some policies (RUPTL, which is updated annually).</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Adjustments to ensure the clarity, consistency, coherence, and credibility of national clean energy policies.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Outlining clear &amp; detailed stakeholder engagement plans in developing clean energy based on the national energy policies.</a:t>
            </a:r>
          </a:p>
        </p:txBody>
      </p:sp>
      <p:cxnSp>
        <p:nvCxnSpPr>
          <p:cNvPr id="9" name="Straight Connector 8">
            <a:extLst>
              <a:ext uri="{FF2B5EF4-FFF2-40B4-BE49-F238E27FC236}">
                <a16:creationId xmlns:a16="http://schemas.microsoft.com/office/drawing/2014/main" id="{4611AECE-BA27-4C19-9E0E-9CF2EEA97A71}"/>
              </a:ext>
            </a:extLst>
          </p:cNvPr>
          <p:cNvCxnSpPr>
            <a:cxnSpLocks/>
          </p:cNvCxnSpPr>
          <p:nvPr/>
        </p:nvCxnSpPr>
        <p:spPr>
          <a:xfrm flipV="1">
            <a:off x="8941079" y="3243590"/>
            <a:ext cx="0" cy="5965725"/>
          </a:xfrm>
          <a:prstGeom prst="line">
            <a:avLst/>
          </a:prstGeom>
          <a:ln w="28575">
            <a:solidFill>
              <a:srgbClr val="54A083"/>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2DCF237-132D-4797-AB7C-CBC74868105A}"/>
              </a:ext>
            </a:extLst>
          </p:cNvPr>
          <p:cNvSpPr/>
          <p:nvPr/>
        </p:nvSpPr>
        <p:spPr>
          <a:xfrm rot="16200000">
            <a:off x="8706216" y="5845481"/>
            <a:ext cx="469725" cy="469725"/>
          </a:xfrm>
          <a:prstGeom prst="ellipse">
            <a:avLst/>
          </a:prstGeom>
          <a:solidFill>
            <a:srgbClr val="519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V</a:t>
            </a:r>
          </a:p>
        </p:txBody>
      </p:sp>
      <p:sp>
        <p:nvSpPr>
          <p:cNvPr id="2" name="Rectangle 1">
            <a:extLst>
              <a:ext uri="{FF2B5EF4-FFF2-40B4-BE49-F238E27FC236}">
                <a16:creationId xmlns:a16="http://schemas.microsoft.com/office/drawing/2014/main" id="{4AD8B9D5-ABB5-4CD9-BF71-0C888261E70A}"/>
              </a:ext>
            </a:extLst>
          </p:cNvPr>
          <p:cNvSpPr/>
          <p:nvPr/>
        </p:nvSpPr>
        <p:spPr>
          <a:xfrm>
            <a:off x="519470"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Summary of Key Risk Issues</a:t>
            </a:r>
            <a:endParaRPr lang="en-ID" sz="2100" dirty="0"/>
          </a:p>
        </p:txBody>
      </p:sp>
      <p:sp>
        <p:nvSpPr>
          <p:cNvPr id="12" name="Rectangle 11">
            <a:extLst>
              <a:ext uri="{FF2B5EF4-FFF2-40B4-BE49-F238E27FC236}">
                <a16:creationId xmlns:a16="http://schemas.microsoft.com/office/drawing/2014/main" id="{06FA34F9-456C-49D7-A45E-A3587B7EF955}"/>
              </a:ext>
            </a:extLst>
          </p:cNvPr>
          <p:cNvSpPr/>
          <p:nvPr/>
        </p:nvSpPr>
        <p:spPr>
          <a:xfrm>
            <a:off x="9267386"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De-risking Policies</a:t>
            </a:r>
            <a:endParaRPr lang="en-ID" sz="2100" dirty="0"/>
          </a:p>
        </p:txBody>
      </p:sp>
      <p:sp>
        <p:nvSpPr>
          <p:cNvPr id="13" name="TextBox 12">
            <a:extLst>
              <a:ext uri="{FF2B5EF4-FFF2-40B4-BE49-F238E27FC236}">
                <a16:creationId xmlns:a16="http://schemas.microsoft.com/office/drawing/2014/main" id="{8EF80E43-744F-475F-A4A4-5891E830B561}"/>
              </a:ext>
            </a:extLst>
          </p:cNvPr>
          <p:cNvSpPr txBox="1"/>
          <p:nvPr/>
        </p:nvSpPr>
        <p:spPr>
          <a:xfrm>
            <a:off x="12993968" y="9297155"/>
            <a:ext cx="4740581" cy="365549"/>
          </a:xfrm>
          <a:prstGeom prst="rect">
            <a:avLst/>
          </a:prstGeom>
          <a:noFill/>
        </p:spPr>
        <p:txBody>
          <a:bodyPr wrap="square">
            <a:spAutoFit/>
          </a:bodyPr>
          <a:lstStyle/>
          <a:p>
            <a:pPr algn="r">
              <a:lnSpc>
                <a:spcPct val="115000"/>
              </a:lnSpc>
              <a:spcAft>
                <a:spcPts val="1500"/>
              </a:spcAft>
            </a:pPr>
            <a:r>
              <a:rPr lang="en-US" sz="1650"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GIZ (2017), IESR (2018), UI (2021)</a:t>
            </a:r>
            <a:endParaRPr lang="en-ID" sz="2700"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14" name="Google Shape;162;p7">
            <a:extLst>
              <a:ext uri="{FF2B5EF4-FFF2-40B4-BE49-F238E27FC236}">
                <a16:creationId xmlns:a16="http://schemas.microsoft.com/office/drawing/2014/main" id="{D660B841-9985-EF8E-0ADD-8B9E350EE080}"/>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Tree>
    <p:extLst>
      <p:ext uri="{BB962C8B-B14F-4D97-AF65-F5344CB8AC3E}">
        <p14:creationId xmlns:p14="http://schemas.microsoft.com/office/powerpoint/2010/main" val="44611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2B1DC-2604-4E1A-A2AF-668D9A3FEE71}"/>
              </a:ext>
            </a:extLst>
          </p:cNvPr>
          <p:cNvSpPr>
            <a:spLocks noGrp="1"/>
          </p:cNvSpPr>
          <p:nvPr>
            <p:ph type="title"/>
          </p:nvPr>
        </p:nvSpPr>
        <p:spPr>
          <a:xfrm>
            <a:off x="457200" y="900178"/>
            <a:ext cx="17277348" cy="1171706"/>
          </a:xfrm>
        </p:spPr>
        <p:txBody>
          <a:bodyPr>
            <a:noAutofit/>
          </a:bodyPr>
          <a:lstStyle/>
          <a:p>
            <a:r>
              <a:rPr lang="en-US" sz="4200" b="1" dirty="0">
                <a:solidFill>
                  <a:schemeClr val="accent6">
                    <a:lumMod val="50000"/>
                  </a:schemeClr>
                </a:solidFill>
                <a:latin typeface="Arial Nova" panose="020B0504020202020204" pitchFamily="34" charset="0"/>
              </a:rPr>
              <a:t>Reforming Pricing &amp; Subsidy Policies</a:t>
            </a:r>
          </a:p>
        </p:txBody>
      </p:sp>
      <p:sp>
        <p:nvSpPr>
          <p:cNvPr id="7" name="Title 1">
            <a:extLst>
              <a:ext uri="{FF2B5EF4-FFF2-40B4-BE49-F238E27FC236}">
                <a16:creationId xmlns:a16="http://schemas.microsoft.com/office/drawing/2014/main" id="{D8755889-4D8B-45E7-81EE-EEE81D1C1AA4}"/>
              </a:ext>
            </a:extLst>
          </p:cNvPr>
          <p:cNvSpPr txBox="1">
            <a:spLocks/>
          </p:cNvSpPr>
          <p:nvPr/>
        </p:nvSpPr>
        <p:spPr>
          <a:xfrm>
            <a:off x="457200" y="2071883"/>
            <a:ext cx="17277348" cy="117170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buClrTx/>
              <a:defRPr/>
            </a:pPr>
            <a:r>
              <a:rPr lang="en-US" sz="2700" b="1" dirty="0">
                <a:solidFill>
                  <a:prstClr val="black"/>
                </a:solidFill>
                <a:latin typeface="Arial Nova" panose="020B0504020202020204" pitchFamily="34" charset="0"/>
              </a:rPr>
              <a:t>Transitioning towards a more friendly pricing and subsidy policy can further lowers the barriers.</a:t>
            </a:r>
          </a:p>
        </p:txBody>
      </p:sp>
      <p:sp>
        <p:nvSpPr>
          <p:cNvPr id="8" name="Title 1">
            <a:extLst>
              <a:ext uri="{FF2B5EF4-FFF2-40B4-BE49-F238E27FC236}">
                <a16:creationId xmlns:a16="http://schemas.microsoft.com/office/drawing/2014/main" id="{5731546F-3D30-4409-8C5B-BD94E066C801}"/>
              </a:ext>
            </a:extLst>
          </p:cNvPr>
          <p:cNvSpPr txBox="1">
            <a:spLocks/>
          </p:cNvSpPr>
          <p:nvPr/>
        </p:nvSpPr>
        <p:spPr>
          <a:xfrm>
            <a:off x="457200" y="3243588"/>
            <a:ext cx="8157573" cy="6143235"/>
          </a:xfrm>
          <a:prstGeom prst="rect">
            <a:avLst/>
          </a:prstGeom>
        </p:spPr>
        <p:txBody>
          <a:bodyPr vert="horz" lIns="137160" tIns="68580" rIns="137160" bIns="6858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Summary of key risk issues: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b="1" dirty="0">
                <a:solidFill>
                  <a:prstClr val="black"/>
                </a:solidFill>
                <a:latin typeface="Arial Nova" panose="020B0504020202020204" pitchFamily="34" charset="0"/>
              </a:rPr>
              <a:t>•	Unattractive and persistent changes in pricing policy</a:t>
            </a:r>
          </a:p>
          <a:p>
            <a:pPr marL="514350" indent="-514350" algn="just" defTabSz="1371600">
              <a:lnSpc>
                <a:spcPct val="100000"/>
              </a:lnSpc>
              <a:buClrTx/>
              <a:buFont typeface="Arial" panose="020B0604020202020204" pitchFamily="34" charset="0"/>
              <a:buChar char="•"/>
              <a:defRPr/>
            </a:pPr>
            <a:r>
              <a:rPr lang="en-US" sz="2400" b="1" dirty="0">
                <a:solidFill>
                  <a:prstClr val="black"/>
                </a:solidFill>
                <a:latin typeface="Arial Nova" panose="020B0504020202020204" pitchFamily="34" charset="0"/>
              </a:rPr>
              <a:t>•	</a:t>
            </a:r>
            <a:r>
              <a:rPr lang="en-US" sz="2400" dirty="0">
                <a:solidFill>
                  <a:prstClr val="black"/>
                </a:solidFill>
                <a:latin typeface="Arial Nova" panose="020B0504020202020204" pitchFamily="34" charset="0"/>
              </a:rPr>
              <a:t>MEMR Regulation 50/2017, as amended through 53/2018, determines a price ceiling policy for clean energy power in areas where the regional cost of electricity production (BPP) is more than the national average, preventing developers from entering the clean energy power market.</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	Ceiling on consumer power prices and the domestic market obligation (DMO) on coal incentivizes The State Electricity Company (PLN) to lowers its cost by procuring power from fossil-fuel sources with lower prices to clean sources.</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	There is a lack of incentives for clean energy relative to brown energies, as fossil fuels have been subsidized for years, and the government applies DMO on coal. It is also creating contribute to BPP being biasedly lower than the cost of clean energy powers.</a:t>
            </a:r>
          </a:p>
        </p:txBody>
      </p:sp>
      <p:sp>
        <p:nvSpPr>
          <p:cNvPr id="11" name="Title 1">
            <a:extLst>
              <a:ext uri="{FF2B5EF4-FFF2-40B4-BE49-F238E27FC236}">
                <a16:creationId xmlns:a16="http://schemas.microsoft.com/office/drawing/2014/main" id="{D9B2B9E9-8C76-4C19-B12F-56AE45A8A07F}"/>
              </a:ext>
            </a:extLst>
          </p:cNvPr>
          <p:cNvSpPr txBox="1">
            <a:spLocks/>
          </p:cNvSpPr>
          <p:nvPr/>
        </p:nvSpPr>
        <p:spPr>
          <a:xfrm>
            <a:off x="9142847" y="3243589"/>
            <a:ext cx="8157573" cy="5756363"/>
          </a:xfrm>
          <a:prstGeom prst="rect">
            <a:avLst/>
          </a:prstGeom>
        </p:spPr>
        <p:txBody>
          <a:bodyPr vert="horz" lIns="137160" tIns="68580" rIns="137160" bIns="6858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lnSpc>
                <a:spcPct val="100000"/>
              </a:lnSpc>
              <a:buClrTx/>
              <a:defRPr/>
            </a:pPr>
            <a:r>
              <a:rPr lang="en-US" sz="2400" dirty="0">
                <a:solidFill>
                  <a:prstClr val="black"/>
                </a:solidFill>
                <a:latin typeface="Arial Nova" panose="020B0504020202020204" pitchFamily="34" charset="0"/>
              </a:rPr>
              <a:t>De-risking policies:</a:t>
            </a:r>
          </a:p>
          <a:p>
            <a:pPr defTabSz="1371600">
              <a:lnSpc>
                <a:spcPct val="100000"/>
              </a:lnSpc>
              <a:buClrTx/>
              <a:defRPr/>
            </a:pPr>
            <a:endParaRPr lang="en-US" sz="2400" dirty="0">
              <a:solidFill>
                <a:prstClr val="black"/>
              </a:solidFill>
              <a:latin typeface="Arial Nova" panose="020B0504020202020204" pitchFamily="34" charset="0"/>
            </a:endParaRP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Policies that assist PT PLN in overcoming the governance or financial difficulties. It includes the effective management of incentives and financing provided by the government to increase the amount of clean energy.</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Shifting pricing policies from not favoring the transition to clean energy (price ceiling for clean energy power, consumer power price ceiling, and price ceiling in coal DMO).</a:t>
            </a:r>
          </a:p>
          <a:p>
            <a:pPr marL="514350" indent="-514350" algn="just" defTabSz="1371600">
              <a:lnSpc>
                <a:spcPct val="100000"/>
              </a:lnSpc>
              <a:buClrTx/>
              <a:buFont typeface="Arial" panose="020B0604020202020204" pitchFamily="34" charset="0"/>
              <a:buChar char="•"/>
              <a:defRPr/>
            </a:pPr>
            <a:r>
              <a:rPr lang="en-US" sz="2400" dirty="0">
                <a:solidFill>
                  <a:prstClr val="black"/>
                </a:solidFill>
                <a:latin typeface="Arial Nova" panose="020B0504020202020204" pitchFamily="34" charset="0"/>
              </a:rPr>
              <a:t>Creating a more appropriate subsidy policy by reducing subsidies from brown energy and adding subsidies to clean power. Carbon tax instruments may also serve as a catalyst to transition from brown energy.</a:t>
            </a:r>
          </a:p>
        </p:txBody>
      </p:sp>
      <p:cxnSp>
        <p:nvCxnSpPr>
          <p:cNvPr id="14" name="Straight Connector 13">
            <a:extLst>
              <a:ext uri="{FF2B5EF4-FFF2-40B4-BE49-F238E27FC236}">
                <a16:creationId xmlns:a16="http://schemas.microsoft.com/office/drawing/2014/main" id="{A3184007-1625-4940-BF9C-7D659F41EBB1}"/>
              </a:ext>
            </a:extLst>
          </p:cNvPr>
          <p:cNvCxnSpPr>
            <a:cxnSpLocks/>
          </p:cNvCxnSpPr>
          <p:nvPr/>
        </p:nvCxnSpPr>
        <p:spPr>
          <a:xfrm flipV="1">
            <a:off x="8941079" y="3243590"/>
            <a:ext cx="0" cy="5965725"/>
          </a:xfrm>
          <a:prstGeom prst="line">
            <a:avLst/>
          </a:prstGeom>
          <a:ln w="28575">
            <a:solidFill>
              <a:srgbClr val="54A083"/>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9CB3B4C-3B63-4913-A2A2-AE5DFE08C0CF}"/>
              </a:ext>
            </a:extLst>
          </p:cNvPr>
          <p:cNvSpPr/>
          <p:nvPr/>
        </p:nvSpPr>
        <p:spPr>
          <a:xfrm rot="16200000">
            <a:off x="8706216" y="5845481"/>
            <a:ext cx="469725" cy="469725"/>
          </a:xfrm>
          <a:prstGeom prst="ellipse">
            <a:avLst/>
          </a:prstGeom>
          <a:solidFill>
            <a:srgbClr val="519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V</a:t>
            </a:r>
          </a:p>
        </p:txBody>
      </p:sp>
      <p:sp>
        <p:nvSpPr>
          <p:cNvPr id="16" name="Rectangle 15">
            <a:extLst>
              <a:ext uri="{FF2B5EF4-FFF2-40B4-BE49-F238E27FC236}">
                <a16:creationId xmlns:a16="http://schemas.microsoft.com/office/drawing/2014/main" id="{21913F36-C836-4542-9B4C-F459A613D036}"/>
              </a:ext>
            </a:extLst>
          </p:cNvPr>
          <p:cNvSpPr/>
          <p:nvPr/>
        </p:nvSpPr>
        <p:spPr>
          <a:xfrm>
            <a:off x="519470"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Summary of Key Risk Issues</a:t>
            </a:r>
            <a:endParaRPr lang="en-ID" sz="2100" dirty="0"/>
          </a:p>
        </p:txBody>
      </p:sp>
      <p:sp>
        <p:nvSpPr>
          <p:cNvPr id="17" name="Rectangle 16">
            <a:extLst>
              <a:ext uri="{FF2B5EF4-FFF2-40B4-BE49-F238E27FC236}">
                <a16:creationId xmlns:a16="http://schemas.microsoft.com/office/drawing/2014/main" id="{31DBE45E-E154-4032-961A-85839A8B632F}"/>
              </a:ext>
            </a:extLst>
          </p:cNvPr>
          <p:cNvSpPr/>
          <p:nvPr/>
        </p:nvSpPr>
        <p:spPr>
          <a:xfrm>
            <a:off x="9267386" y="3243588"/>
            <a:ext cx="8157572" cy="596892"/>
          </a:xfrm>
          <a:prstGeom prst="rect">
            <a:avLst/>
          </a:prstGeom>
          <a:solidFill>
            <a:srgbClr val="40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De-risking Policies</a:t>
            </a:r>
            <a:endParaRPr lang="en-ID" sz="2100" dirty="0"/>
          </a:p>
        </p:txBody>
      </p:sp>
      <p:sp>
        <p:nvSpPr>
          <p:cNvPr id="18" name="TextBox 17">
            <a:extLst>
              <a:ext uri="{FF2B5EF4-FFF2-40B4-BE49-F238E27FC236}">
                <a16:creationId xmlns:a16="http://schemas.microsoft.com/office/drawing/2014/main" id="{74CDB556-32E7-49B5-BF48-FC6A9D012D20}"/>
              </a:ext>
            </a:extLst>
          </p:cNvPr>
          <p:cNvSpPr txBox="1"/>
          <p:nvPr/>
        </p:nvSpPr>
        <p:spPr>
          <a:xfrm>
            <a:off x="10175844" y="9356887"/>
            <a:ext cx="7654956" cy="365549"/>
          </a:xfrm>
          <a:prstGeom prst="rect">
            <a:avLst/>
          </a:prstGeom>
          <a:noFill/>
        </p:spPr>
        <p:txBody>
          <a:bodyPr wrap="square">
            <a:spAutoFit/>
          </a:bodyPr>
          <a:lstStyle/>
          <a:p>
            <a:pPr algn="r">
              <a:lnSpc>
                <a:spcPct val="115000"/>
              </a:lnSpc>
              <a:spcAft>
                <a:spcPts val="1500"/>
              </a:spcAft>
            </a:pPr>
            <a:r>
              <a:rPr lang="en-US" sz="1650"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IESR (2019), </a:t>
            </a:r>
            <a:r>
              <a:rPr lang="en-US" sz="1650"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MoEMR</a:t>
            </a:r>
            <a:r>
              <a:rPr lang="en-US" sz="1650" dirty="0">
                <a:solidFill>
                  <a:srgbClr val="44546A"/>
                </a:solidFill>
                <a:latin typeface="Calibri" panose="020F0502020204030204" pitchFamily="34" charset="0"/>
                <a:ea typeface="Calibri" panose="020F0502020204030204" pitchFamily="34" charset="0"/>
                <a:cs typeface="Times New Roman" panose="02020603050405020304" pitchFamily="18" charset="0"/>
              </a:rPr>
              <a:t> &amp; MoF (2019), ADB (2020b), UI (2021)</a:t>
            </a:r>
            <a:endParaRPr lang="en-ID" sz="2700"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12" name="Google Shape;162;p7">
            <a:extLst>
              <a:ext uri="{FF2B5EF4-FFF2-40B4-BE49-F238E27FC236}">
                <a16:creationId xmlns:a16="http://schemas.microsoft.com/office/drawing/2014/main" id="{9FB9AE5A-43EE-A253-EDDA-E53175B483E6}"/>
              </a:ext>
            </a:extLst>
          </p:cNvPr>
          <p:cNvSpPr txBox="1"/>
          <p:nvPr/>
        </p:nvSpPr>
        <p:spPr>
          <a:xfrm>
            <a:off x="12819251" y="9698990"/>
            <a:ext cx="4897249" cy="299720"/>
          </a:xfrm>
          <a:prstGeom prst="rect">
            <a:avLst/>
          </a:prstGeom>
          <a:noFill/>
          <a:ln>
            <a:noFill/>
          </a:ln>
        </p:spPr>
        <p:txBody>
          <a:bodyPr spcFirstLastPara="1" wrap="square" lIns="0" tIns="0" rIns="0" bIns="0" anchor="t" anchorCtr="0">
            <a:spAutoFit/>
          </a:bodyPr>
          <a:lstStyle/>
          <a:p>
            <a:pPr marL="0" marR="0" lvl="0" indent="0" algn="r" rtl="0">
              <a:lnSpc>
                <a:spcPct val="160000"/>
              </a:lnSpc>
              <a:spcBef>
                <a:spcPts val="0"/>
              </a:spcBef>
              <a:spcAft>
                <a:spcPts val="0"/>
              </a:spcAft>
              <a:buNone/>
            </a:pPr>
            <a:r>
              <a:rPr lang="en-US" sz="1600" b="0" i="0" u="none" strike="noStrike" cap="none" dirty="0">
                <a:solidFill>
                  <a:srgbClr val="645D4D"/>
                </a:solidFill>
                <a:latin typeface="Montserrat"/>
                <a:ea typeface="Montserrat"/>
                <a:cs typeface="Montserrat"/>
                <a:sym typeface="Montserrat"/>
              </a:rPr>
              <a:t>ENERCON 2022</a:t>
            </a:r>
            <a:endParaRPr dirty="0"/>
          </a:p>
        </p:txBody>
      </p:sp>
    </p:spTree>
    <p:extLst>
      <p:ext uri="{BB962C8B-B14F-4D97-AF65-F5344CB8AC3E}">
        <p14:creationId xmlns:p14="http://schemas.microsoft.com/office/powerpoint/2010/main" val="38808793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3977</Words>
  <Application>Microsoft Office PowerPoint</Application>
  <PresentationFormat>Custom</PresentationFormat>
  <Paragraphs>410</Paragraphs>
  <Slides>26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Montserrat SemiBold</vt:lpstr>
      <vt:lpstr>Arimo</vt:lpstr>
      <vt:lpstr>Arial</vt:lpstr>
      <vt:lpstr>Montserrat</vt:lpstr>
      <vt:lpstr>Open Sans Medium</vt:lpstr>
      <vt:lpstr>Segoe UI</vt:lpstr>
      <vt:lpstr>Calibri</vt:lpstr>
      <vt:lpstr>Arial Nova</vt:lpstr>
      <vt:lpstr>Arial Black</vt:lpstr>
      <vt:lpstr>Cambria</vt:lpstr>
      <vt:lpstr>Office Theme</vt:lpstr>
      <vt:lpstr>PowerPoint Presentation</vt:lpstr>
      <vt:lpstr>Deni Gumilang CASE Indonesia</vt:lpstr>
      <vt:lpstr>PowerPoint Presentation</vt:lpstr>
      <vt:lpstr>Bilateral/ Multilateral Donor Mapping and Identification support for ET</vt:lpstr>
      <vt:lpstr>PowerPoint Presentation</vt:lpstr>
      <vt:lpstr>PowerPoint Presentation</vt:lpstr>
      <vt:lpstr>Policy De-risking Instruments</vt:lpstr>
      <vt:lpstr>Improving Clean Energy Target Clarity &amp; Policy Coherence</vt:lpstr>
      <vt:lpstr>Reforming Pricing &amp; Subsidy Policies</vt:lpstr>
      <vt:lpstr>Creating Effective and Efficient Permit &amp; Procurement Process</vt:lpstr>
      <vt:lpstr>Increasing Project Risk Management by Providing Standards, Ratings, &amp; Technical Support</vt:lpstr>
      <vt:lpstr>Enhancing Project Feasibility &amp; Credibility by Facilitating Research, Project Development, and Capacity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Potential De-risking Instruments for the Decarbonization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 gumilang</dc:creator>
  <cp:lastModifiedBy>gumilang, deni GIZ ID</cp:lastModifiedBy>
  <cp:revision>1</cp:revision>
  <dcterms:created xsi:type="dcterms:W3CDTF">2006-08-16T00:00:00Z</dcterms:created>
  <dcterms:modified xsi:type="dcterms:W3CDTF">2022-07-25T09:21:29Z</dcterms:modified>
</cp:coreProperties>
</file>